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37"/>
  </p:notesMasterIdLst>
  <p:sldIdLst>
    <p:sldId id="256" r:id="rId2"/>
    <p:sldId id="257" r:id="rId3"/>
    <p:sldId id="258" r:id="rId4"/>
    <p:sldId id="282" r:id="rId5"/>
    <p:sldId id="259" r:id="rId6"/>
    <p:sldId id="283" r:id="rId7"/>
    <p:sldId id="284" r:id="rId8"/>
    <p:sldId id="285" r:id="rId9"/>
    <p:sldId id="260" r:id="rId10"/>
    <p:sldId id="261" r:id="rId11"/>
    <p:sldId id="262" r:id="rId12"/>
    <p:sldId id="263" r:id="rId13"/>
    <p:sldId id="300" r:id="rId14"/>
    <p:sldId id="301" r:id="rId15"/>
    <p:sldId id="302" r:id="rId16"/>
    <p:sldId id="303" r:id="rId17"/>
    <p:sldId id="305" r:id="rId18"/>
    <p:sldId id="306" r:id="rId19"/>
    <p:sldId id="264"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299" r:id="rId34"/>
    <p:sldId id="280" r:id="rId35"/>
    <p:sldId id="281" r:id="rId36"/>
  </p:sldIdLst>
  <p:sldSz cx="9144000" cy="5143500" type="screen16x9"/>
  <p:notesSz cx="6858000" cy="9144000"/>
  <p:embeddedFontLst>
    <p:embeddedFont>
      <p:font typeface="Inter" panose="02000503000000020004" pitchFamily="2" charset="0"/>
      <p:regular r:id="rId38"/>
      <p:bold r:id="rId39"/>
    </p:embeddedFont>
    <p:embeddedFont>
      <p:font typeface="JetBrains Mono" panose="02000009000000000000" pitchFamily="49" charset="0"/>
      <p:regular r:id="rId40"/>
      <p:bold r:id="rId41"/>
      <p:italic r:id="rId42"/>
      <p:boldItalic r:id="rId43"/>
    </p:embeddedFont>
    <p:embeddedFont>
      <p:font typeface="Open Sans" panose="020B0606030504020204" pitchFamily="34" charset="0"/>
      <p:regular r:id="rId44"/>
      <p:bold r:id="rId45"/>
      <p:italic r:id="rId46"/>
      <p:boldItalic r:id="rId47"/>
    </p:embeddedFont>
    <p:embeddedFont>
      <p:font typeface="Raleway" pitchFamily="2" charset="77"/>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8092"/>
  </p:normalViewPr>
  <p:slideViewPr>
    <p:cSldViewPr snapToGrid="0">
      <p:cViewPr>
        <p:scale>
          <a:sx n="149" d="100"/>
          <a:sy n="149" d="100"/>
        </p:scale>
        <p:origin x="464" y="1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g29017cd9362_2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 name="Google Shape;35;g29017cd9362_27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100"/>
              <a:buNone/>
            </a:pPr>
            <a:endParaRPr>
              <a:latin typeface="Open Sans"/>
              <a:ea typeface="Open Sans"/>
              <a:cs typeface="Open Sans"/>
              <a:sym typeface="Open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endParaRPr>
              <a:solidFill>
                <a:schemeClr val="dk1"/>
              </a:solidFill>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a:latin typeface="Open Sans"/>
              <a:ea typeface="Open Sans"/>
              <a:cs typeface="Open Sans"/>
              <a:sym typeface="Open Sans"/>
            </a:endParaRPr>
          </a:p>
        </p:txBody>
      </p:sp>
    </p:spTree>
    <p:extLst>
      <p:ext uri="{BB962C8B-B14F-4D97-AF65-F5344CB8AC3E}">
        <p14:creationId xmlns:p14="http://schemas.microsoft.com/office/powerpoint/2010/main" val="2414101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a:latin typeface="Open Sans"/>
              <a:ea typeface="Open Sans"/>
              <a:cs typeface="Open Sans"/>
              <a:sym typeface="Open Sans"/>
            </a:endParaRPr>
          </a:p>
        </p:txBody>
      </p:sp>
    </p:spTree>
    <p:extLst>
      <p:ext uri="{BB962C8B-B14F-4D97-AF65-F5344CB8AC3E}">
        <p14:creationId xmlns:p14="http://schemas.microsoft.com/office/powerpoint/2010/main" val="305546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a:latin typeface="Open Sans"/>
              <a:ea typeface="Open Sans"/>
              <a:cs typeface="Open Sans"/>
              <a:sym typeface="Open Sans"/>
            </a:endParaRPr>
          </a:p>
        </p:txBody>
      </p:sp>
    </p:spTree>
    <p:extLst>
      <p:ext uri="{BB962C8B-B14F-4D97-AF65-F5344CB8AC3E}">
        <p14:creationId xmlns:p14="http://schemas.microsoft.com/office/powerpoint/2010/main" val="3643930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a:latin typeface="Open Sans"/>
              <a:ea typeface="Open Sans"/>
              <a:cs typeface="Open Sans"/>
              <a:sym typeface="Open Sans"/>
            </a:endParaRPr>
          </a:p>
        </p:txBody>
      </p:sp>
    </p:spTree>
    <p:extLst>
      <p:ext uri="{BB962C8B-B14F-4D97-AF65-F5344CB8AC3E}">
        <p14:creationId xmlns:p14="http://schemas.microsoft.com/office/powerpoint/2010/main" val="4104069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a:latin typeface="Open Sans"/>
              <a:ea typeface="Open Sans"/>
              <a:cs typeface="Open Sans"/>
              <a:sym typeface="Open Sans"/>
            </a:endParaRPr>
          </a:p>
        </p:txBody>
      </p:sp>
    </p:spTree>
    <p:extLst>
      <p:ext uri="{BB962C8B-B14F-4D97-AF65-F5344CB8AC3E}">
        <p14:creationId xmlns:p14="http://schemas.microsoft.com/office/powerpoint/2010/main" val="221865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a:latin typeface="Open Sans"/>
              <a:ea typeface="Open Sans"/>
              <a:cs typeface="Open Sans"/>
              <a:sym typeface="Open Sans"/>
            </a:endParaRPr>
          </a:p>
        </p:txBody>
      </p:sp>
    </p:spTree>
    <p:extLst>
      <p:ext uri="{BB962C8B-B14F-4D97-AF65-F5344CB8AC3E}">
        <p14:creationId xmlns:p14="http://schemas.microsoft.com/office/powerpoint/2010/main" val="3581933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3837528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1338067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3527019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399197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495337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11336182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2079088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2239976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36925998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4245390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 name="Google Shape;5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2417904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9894463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32955166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extLst>
      <p:ext uri="{BB962C8B-B14F-4D97-AF65-F5344CB8AC3E}">
        <p14:creationId xmlns:p14="http://schemas.microsoft.com/office/powerpoint/2010/main" val="3962976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100"/>
              <a:buNone/>
            </a:pPr>
            <a:endParaRPr>
              <a:latin typeface="Open Sans"/>
              <a:ea typeface="Open Sans"/>
              <a:cs typeface="Open Sans"/>
              <a:sym typeface="Open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9017cd9362_27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9017cd9362_27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latin typeface="Open Sans"/>
              <a:ea typeface="Open Sans"/>
              <a:cs typeface="Open Sans"/>
              <a:sym typeface="Open Sans"/>
            </a:endParaRPr>
          </a:p>
        </p:txBody>
      </p:sp>
    </p:spTree>
    <p:extLst>
      <p:ext uri="{BB962C8B-B14F-4D97-AF65-F5344CB8AC3E}">
        <p14:creationId xmlns:p14="http://schemas.microsoft.com/office/powerpoint/2010/main" val="2295089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latin typeface="Open Sans"/>
              <a:ea typeface="Open Sans"/>
              <a:cs typeface="Open Sans"/>
              <a:sym typeface="Open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latin typeface="Open Sans"/>
              <a:ea typeface="Open Sans"/>
              <a:cs typeface="Open Sans"/>
              <a:sym typeface="Open Sans"/>
            </a:endParaRPr>
          </a:p>
        </p:txBody>
      </p:sp>
    </p:spTree>
    <p:extLst>
      <p:ext uri="{BB962C8B-B14F-4D97-AF65-F5344CB8AC3E}">
        <p14:creationId xmlns:p14="http://schemas.microsoft.com/office/powerpoint/2010/main" val="414597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latin typeface="Open Sans"/>
              <a:ea typeface="Open Sans"/>
              <a:cs typeface="Open Sans"/>
              <a:sym typeface="Open Sans"/>
            </a:endParaRPr>
          </a:p>
        </p:txBody>
      </p:sp>
    </p:spTree>
    <p:extLst>
      <p:ext uri="{BB962C8B-B14F-4D97-AF65-F5344CB8AC3E}">
        <p14:creationId xmlns:p14="http://schemas.microsoft.com/office/powerpoint/2010/main" val="3466792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latin typeface="Open Sans"/>
              <a:ea typeface="Open Sans"/>
              <a:cs typeface="Open Sans"/>
              <a:sym typeface="Open Sans"/>
            </a:endParaRPr>
          </a:p>
        </p:txBody>
      </p:sp>
    </p:spTree>
    <p:extLst>
      <p:ext uri="{BB962C8B-B14F-4D97-AF65-F5344CB8AC3E}">
        <p14:creationId xmlns:p14="http://schemas.microsoft.com/office/powerpoint/2010/main" val="2462701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 lvl="0" indent="-9144" algn="l" rtl="0">
              <a:lnSpc>
                <a:spcPct val="107916"/>
              </a:lnSpc>
              <a:spcBef>
                <a:spcPts val="0"/>
              </a:spcBef>
              <a:spcAft>
                <a:spcPts val="15"/>
              </a:spcAft>
              <a:buClr>
                <a:schemeClr val="dk1"/>
              </a:buClr>
              <a:buSzPts val="1100"/>
              <a:buFont typeface="Arial"/>
              <a:buNone/>
            </a:pPr>
            <a:endParaRPr>
              <a:latin typeface="Open Sans"/>
              <a:ea typeface="Open Sans"/>
              <a:cs typeface="Open Sans"/>
              <a:sym typeface="Open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5. Code">
  <p:cSld name="CUSTOM_4">
    <p:spTree>
      <p:nvGrpSpPr>
        <p:cNvPr id="1" name="Shape 9"/>
        <p:cNvGrpSpPr/>
        <p:nvPr/>
      </p:nvGrpSpPr>
      <p:grpSpPr>
        <a:xfrm>
          <a:off x="0" y="0"/>
          <a:ext cx="0" cy="0"/>
          <a:chOff x="0" y="0"/>
          <a:chExt cx="0" cy="0"/>
        </a:xfrm>
      </p:grpSpPr>
      <p:sp>
        <p:nvSpPr>
          <p:cNvPr id="10" name="Google Shape;10;p2"/>
          <p:cNvSpPr txBox="1">
            <a:spLocks noGrp="1"/>
          </p:cNvSpPr>
          <p:nvPr>
            <p:ph type="body" idx="1"/>
          </p:nvPr>
        </p:nvSpPr>
        <p:spPr>
          <a:xfrm>
            <a:off x="292608" y="1335024"/>
            <a:ext cx="8328900" cy="2377500"/>
          </a:xfrm>
          <a:prstGeom prst="rect">
            <a:avLst/>
          </a:prstGeom>
        </p:spPr>
        <p:txBody>
          <a:bodyPr spcFirstLastPara="1" wrap="square" lIns="0" tIns="73150" rIns="0" bIns="0" anchor="t" anchorCtr="0">
            <a:noAutofit/>
          </a:bodyPr>
          <a:lstStyle>
            <a:lvl1pPr marL="457200" lvl="0" indent="-317500" rtl="0">
              <a:spcBef>
                <a:spcPts val="0"/>
              </a:spcBef>
              <a:spcAft>
                <a:spcPts val="0"/>
              </a:spcAft>
              <a:buSzPts val="1400"/>
              <a:buFont typeface="JetBrains Mono"/>
              <a:buChar char="●"/>
              <a:defRPr>
                <a:latin typeface="JetBrains Mono"/>
                <a:ea typeface="JetBrains Mono"/>
                <a:cs typeface="JetBrains Mono"/>
                <a:sym typeface="JetBrains Mono"/>
              </a:defRPr>
            </a:lvl1pPr>
            <a:lvl2pPr marL="914400" lvl="1" indent="-317500" rtl="0">
              <a:spcBef>
                <a:spcPts val="600"/>
              </a:spcBef>
              <a:spcAft>
                <a:spcPts val="0"/>
              </a:spcAft>
              <a:buSzPts val="1400"/>
              <a:buFont typeface="JetBrains Mono"/>
              <a:buChar char="○"/>
              <a:defRPr>
                <a:latin typeface="JetBrains Mono"/>
                <a:ea typeface="JetBrains Mono"/>
                <a:cs typeface="JetBrains Mono"/>
                <a:sym typeface="JetBrains Mono"/>
              </a:defRPr>
            </a:lvl2pPr>
            <a:lvl3pPr marL="1371600" lvl="2" indent="-317500" rtl="0">
              <a:spcBef>
                <a:spcPts val="600"/>
              </a:spcBef>
              <a:spcAft>
                <a:spcPts val="0"/>
              </a:spcAft>
              <a:buSzPts val="1400"/>
              <a:buFont typeface="JetBrains Mono"/>
              <a:buChar char="■"/>
              <a:defRPr>
                <a:latin typeface="JetBrains Mono"/>
                <a:ea typeface="JetBrains Mono"/>
                <a:cs typeface="JetBrains Mono"/>
                <a:sym typeface="JetBrains Mono"/>
              </a:defRPr>
            </a:lvl3pPr>
            <a:lvl4pPr marL="1828800" lvl="3" indent="-317500" rtl="0">
              <a:spcBef>
                <a:spcPts val="600"/>
              </a:spcBef>
              <a:spcAft>
                <a:spcPts val="0"/>
              </a:spcAft>
              <a:buSzPts val="1400"/>
              <a:buFont typeface="JetBrains Mono"/>
              <a:buChar char="●"/>
              <a:defRPr>
                <a:latin typeface="JetBrains Mono"/>
                <a:ea typeface="JetBrains Mono"/>
                <a:cs typeface="JetBrains Mono"/>
                <a:sym typeface="JetBrains Mono"/>
              </a:defRPr>
            </a:lvl4pPr>
            <a:lvl5pPr marL="2286000" lvl="4" indent="-317500" rtl="0">
              <a:spcBef>
                <a:spcPts val="600"/>
              </a:spcBef>
              <a:spcAft>
                <a:spcPts val="0"/>
              </a:spcAft>
              <a:buSzPts val="1400"/>
              <a:buFont typeface="JetBrains Mono"/>
              <a:buChar char="○"/>
              <a:defRPr>
                <a:latin typeface="JetBrains Mono"/>
                <a:ea typeface="JetBrains Mono"/>
                <a:cs typeface="JetBrains Mono"/>
                <a:sym typeface="JetBrains Mono"/>
              </a:defRPr>
            </a:lvl5pPr>
            <a:lvl6pPr marL="2743200" lvl="5" indent="-317500" rtl="0">
              <a:spcBef>
                <a:spcPts val="600"/>
              </a:spcBef>
              <a:spcAft>
                <a:spcPts val="0"/>
              </a:spcAft>
              <a:buSzPts val="1400"/>
              <a:buFont typeface="JetBrains Mono"/>
              <a:buChar char="■"/>
              <a:defRPr>
                <a:latin typeface="JetBrains Mono"/>
                <a:ea typeface="JetBrains Mono"/>
                <a:cs typeface="JetBrains Mono"/>
                <a:sym typeface="JetBrains Mono"/>
              </a:defRPr>
            </a:lvl6pPr>
            <a:lvl7pPr marL="3200400" lvl="6" indent="-317500" rtl="0">
              <a:spcBef>
                <a:spcPts val="600"/>
              </a:spcBef>
              <a:spcAft>
                <a:spcPts val="0"/>
              </a:spcAft>
              <a:buSzPts val="1400"/>
              <a:buFont typeface="JetBrains Mono"/>
              <a:buChar char="●"/>
              <a:defRPr>
                <a:latin typeface="JetBrains Mono"/>
                <a:ea typeface="JetBrains Mono"/>
                <a:cs typeface="JetBrains Mono"/>
                <a:sym typeface="JetBrains Mono"/>
              </a:defRPr>
            </a:lvl7pPr>
            <a:lvl8pPr marL="3657600" lvl="7" indent="-317500" rtl="0">
              <a:spcBef>
                <a:spcPts val="600"/>
              </a:spcBef>
              <a:spcAft>
                <a:spcPts val="0"/>
              </a:spcAft>
              <a:buSzPts val="1400"/>
              <a:buFont typeface="JetBrains Mono"/>
              <a:buChar char="○"/>
              <a:defRPr>
                <a:latin typeface="JetBrains Mono"/>
                <a:ea typeface="JetBrains Mono"/>
                <a:cs typeface="JetBrains Mono"/>
                <a:sym typeface="JetBrains Mono"/>
              </a:defRPr>
            </a:lvl8pPr>
            <a:lvl9pPr marL="4114800" lvl="8" indent="-317500" rtl="0">
              <a:spcBef>
                <a:spcPts val="600"/>
              </a:spcBef>
              <a:spcAft>
                <a:spcPts val="600"/>
              </a:spcAft>
              <a:buSzPts val="1400"/>
              <a:buFont typeface="JetBrains Mono"/>
              <a:buChar char="■"/>
              <a:defRPr>
                <a:latin typeface="JetBrains Mono"/>
                <a:ea typeface="JetBrains Mono"/>
                <a:cs typeface="JetBrains Mono"/>
                <a:sym typeface="JetBrains Mono"/>
              </a:defRPr>
            </a:lvl9pPr>
          </a:lstStyle>
          <a:p>
            <a:endParaRPr/>
          </a:p>
        </p:txBody>
      </p:sp>
      <p:sp>
        <p:nvSpPr>
          <p:cNvPr id="11" name="Google Shape;11;p2"/>
          <p:cNvSpPr txBox="1">
            <a:spLocks noGrp="1"/>
          </p:cNvSpPr>
          <p:nvPr>
            <p:ph type="title"/>
          </p:nvPr>
        </p:nvSpPr>
        <p:spPr>
          <a:xfrm>
            <a:off x="292608" y="292608"/>
            <a:ext cx="8503800" cy="457200"/>
          </a:xfrm>
          <a:prstGeom prst="rect">
            <a:avLst/>
          </a:prstGeom>
        </p:spPr>
        <p:txBody>
          <a:bodyPr spcFirstLastPara="1" wrap="square" lIns="0" tIns="91425" rIns="0" bIns="91425" anchor="t" anchorCtr="0">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6. Lots of code">
  <p:cSld name="CUSTOM_4_1">
    <p:spTree>
      <p:nvGrpSpPr>
        <p:cNvPr id="1" name="Shape 12"/>
        <p:cNvGrpSpPr/>
        <p:nvPr/>
      </p:nvGrpSpPr>
      <p:grpSpPr>
        <a:xfrm>
          <a:off x="0" y="0"/>
          <a:ext cx="0" cy="0"/>
          <a:chOff x="0" y="0"/>
          <a:chExt cx="0" cy="0"/>
        </a:xfrm>
      </p:grpSpPr>
      <p:sp>
        <p:nvSpPr>
          <p:cNvPr id="13" name="Google Shape;13;p3"/>
          <p:cNvSpPr txBox="1">
            <a:spLocks noGrp="1"/>
          </p:cNvSpPr>
          <p:nvPr>
            <p:ph type="body" idx="1"/>
          </p:nvPr>
        </p:nvSpPr>
        <p:spPr>
          <a:xfrm>
            <a:off x="292608" y="1335024"/>
            <a:ext cx="8326800" cy="2853000"/>
          </a:xfrm>
          <a:prstGeom prst="rect">
            <a:avLst/>
          </a:prstGeom>
        </p:spPr>
        <p:txBody>
          <a:bodyPr spcFirstLastPara="1" wrap="square" lIns="0" tIns="146300" rIns="0" bIns="0" anchor="t" anchorCtr="0">
            <a:noAutofit/>
          </a:bodyPr>
          <a:lstStyle>
            <a:lvl1pPr marL="457200" lvl="0" indent="-279400" rtl="0">
              <a:spcBef>
                <a:spcPts val="0"/>
              </a:spcBef>
              <a:spcAft>
                <a:spcPts val="0"/>
              </a:spcAft>
              <a:buSzPts val="800"/>
              <a:buFont typeface="JetBrains Mono"/>
              <a:buChar char="●"/>
              <a:defRPr sz="800">
                <a:latin typeface="JetBrains Mono"/>
                <a:ea typeface="JetBrains Mono"/>
                <a:cs typeface="JetBrains Mono"/>
                <a:sym typeface="JetBrains Mono"/>
              </a:defRPr>
            </a:lvl1pPr>
            <a:lvl2pPr marL="914400" lvl="1" indent="-279400" rtl="0">
              <a:spcBef>
                <a:spcPts val="600"/>
              </a:spcBef>
              <a:spcAft>
                <a:spcPts val="0"/>
              </a:spcAft>
              <a:buSzPts val="800"/>
              <a:buFont typeface="JetBrains Mono"/>
              <a:buChar char="○"/>
              <a:defRPr sz="800">
                <a:latin typeface="JetBrains Mono"/>
                <a:ea typeface="JetBrains Mono"/>
                <a:cs typeface="JetBrains Mono"/>
                <a:sym typeface="JetBrains Mono"/>
              </a:defRPr>
            </a:lvl2pPr>
            <a:lvl3pPr marL="1371600" lvl="2" indent="-279400" rtl="0">
              <a:spcBef>
                <a:spcPts val="600"/>
              </a:spcBef>
              <a:spcAft>
                <a:spcPts val="0"/>
              </a:spcAft>
              <a:buSzPts val="800"/>
              <a:buFont typeface="JetBrains Mono"/>
              <a:buChar char="■"/>
              <a:defRPr sz="800">
                <a:latin typeface="JetBrains Mono"/>
                <a:ea typeface="JetBrains Mono"/>
                <a:cs typeface="JetBrains Mono"/>
                <a:sym typeface="JetBrains Mono"/>
              </a:defRPr>
            </a:lvl3pPr>
            <a:lvl4pPr marL="1828800" lvl="3" indent="-279400" rtl="0">
              <a:spcBef>
                <a:spcPts val="600"/>
              </a:spcBef>
              <a:spcAft>
                <a:spcPts val="0"/>
              </a:spcAft>
              <a:buSzPts val="800"/>
              <a:buFont typeface="JetBrains Mono"/>
              <a:buChar char="●"/>
              <a:defRPr sz="800">
                <a:latin typeface="JetBrains Mono"/>
                <a:ea typeface="JetBrains Mono"/>
                <a:cs typeface="JetBrains Mono"/>
                <a:sym typeface="JetBrains Mono"/>
              </a:defRPr>
            </a:lvl4pPr>
            <a:lvl5pPr marL="2286000" lvl="4" indent="-279400" rtl="0">
              <a:spcBef>
                <a:spcPts val="600"/>
              </a:spcBef>
              <a:spcAft>
                <a:spcPts val="0"/>
              </a:spcAft>
              <a:buSzPts val="800"/>
              <a:buFont typeface="JetBrains Mono"/>
              <a:buChar char="○"/>
              <a:defRPr sz="800">
                <a:latin typeface="JetBrains Mono"/>
                <a:ea typeface="JetBrains Mono"/>
                <a:cs typeface="JetBrains Mono"/>
                <a:sym typeface="JetBrains Mono"/>
              </a:defRPr>
            </a:lvl5pPr>
            <a:lvl6pPr marL="2743200" lvl="5" indent="-279400" rtl="0">
              <a:spcBef>
                <a:spcPts val="600"/>
              </a:spcBef>
              <a:spcAft>
                <a:spcPts val="0"/>
              </a:spcAft>
              <a:buSzPts val="800"/>
              <a:buFont typeface="JetBrains Mono"/>
              <a:buChar char="■"/>
              <a:defRPr sz="800">
                <a:latin typeface="JetBrains Mono"/>
                <a:ea typeface="JetBrains Mono"/>
                <a:cs typeface="JetBrains Mono"/>
                <a:sym typeface="JetBrains Mono"/>
              </a:defRPr>
            </a:lvl6pPr>
            <a:lvl7pPr marL="3200400" lvl="6" indent="-279400" rtl="0">
              <a:spcBef>
                <a:spcPts val="600"/>
              </a:spcBef>
              <a:spcAft>
                <a:spcPts val="0"/>
              </a:spcAft>
              <a:buSzPts val="800"/>
              <a:buFont typeface="JetBrains Mono"/>
              <a:buChar char="●"/>
              <a:defRPr sz="800">
                <a:latin typeface="JetBrains Mono"/>
                <a:ea typeface="JetBrains Mono"/>
                <a:cs typeface="JetBrains Mono"/>
                <a:sym typeface="JetBrains Mono"/>
              </a:defRPr>
            </a:lvl7pPr>
            <a:lvl8pPr marL="3657600" lvl="7" indent="-279400" rtl="0">
              <a:spcBef>
                <a:spcPts val="600"/>
              </a:spcBef>
              <a:spcAft>
                <a:spcPts val="0"/>
              </a:spcAft>
              <a:buSzPts val="800"/>
              <a:buFont typeface="JetBrains Mono"/>
              <a:buChar char="○"/>
              <a:defRPr sz="800">
                <a:latin typeface="JetBrains Mono"/>
                <a:ea typeface="JetBrains Mono"/>
                <a:cs typeface="JetBrains Mono"/>
                <a:sym typeface="JetBrains Mono"/>
              </a:defRPr>
            </a:lvl8pPr>
            <a:lvl9pPr marL="4114800" lvl="8" indent="-279400" rtl="0">
              <a:spcBef>
                <a:spcPts val="600"/>
              </a:spcBef>
              <a:spcAft>
                <a:spcPts val="600"/>
              </a:spcAft>
              <a:buSzPts val="800"/>
              <a:buFont typeface="JetBrains Mono"/>
              <a:buChar char="■"/>
              <a:defRPr sz="800">
                <a:latin typeface="JetBrains Mono"/>
                <a:ea typeface="JetBrains Mono"/>
                <a:cs typeface="JetBrains Mono"/>
                <a:sym typeface="JetBrains Mono"/>
              </a:defRPr>
            </a:lvl9pPr>
          </a:lstStyle>
          <a:p>
            <a:endParaRPr/>
          </a:p>
        </p:txBody>
      </p:sp>
      <p:sp>
        <p:nvSpPr>
          <p:cNvPr id="14" name="Google Shape;14;p3"/>
          <p:cNvSpPr txBox="1">
            <a:spLocks noGrp="1"/>
          </p:cNvSpPr>
          <p:nvPr>
            <p:ph type="title"/>
          </p:nvPr>
        </p:nvSpPr>
        <p:spPr>
          <a:xfrm>
            <a:off x="292608" y="292608"/>
            <a:ext cx="8503800" cy="457200"/>
          </a:xfrm>
          <a:prstGeom prst="rect">
            <a:avLst/>
          </a:prstGeom>
        </p:spPr>
        <p:txBody>
          <a:bodyPr spcFirstLastPara="1" wrap="square" lIns="0" tIns="91425" rIns="0" bIns="91425" anchor="t" anchorCtr="0">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7. Main point">
  <p:cSld name="CUSTOM_5">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411475" y="1626682"/>
            <a:ext cx="8321100" cy="1664400"/>
          </a:xfrm>
          <a:prstGeom prst="rect">
            <a:avLst/>
          </a:prstGeom>
        </p:spPr>
        <p:txBody>
          <a:bodyPr spcFirstLastPara="1" wrap="square" lIns="0" tIns="91425" rIns="0" bIns="91425" anchor="ctr" anchorCtr="0">
            <a:noAutofit/>
          </a:bodyPr>
          <a:lstStyle>
            <a:lvl1pPr lvl="0" algn="ctr">
              <a:spcBef>
                <a:spcPts val="0"/>
              </a:spcBef>
              <a:spcAft>
                <a:spcPts val="0"/>
              </a:spcAft>
              <a:buSzPts val="3300"/>
              <a:buNone/>
              <a:defRPr/>
            </a:lvl1pPr>
            <a:lvl2pPr lvl="1" algn="ctr">
              <a:spcBef>
                <a:spcPts val="0"/>
              </a:spcBef>
              <a:spcAft>
                <a:spcPts val="0"/>
              </a:spcAft>
              <a:buSzPts val="3300"/>
              <a:buNone/>
              <a:defRPr/>
            </a:lvl2pPr>
            <a:lvl3pPr lvl="2" algn="ctr">
              <a:spcBef>
                <a:spcPts val="0"/>
              </a:spcBef>
              <a:spcAft>
                <a:spcPts val="0"/>
              </a:spcAft>
              <a:buSzPts val="3300"/>
              <a:buNone/>
              <a:defRPr/>
            </a:lvl3pPr>
            <a:lvl4pPr lvl="3" algn="ctr">
              <a:spcBef>
                <a:spcPts val="0"/>
              </a:spcBef>
              <a:spcAft>
                <a:spcPts val="0"/>
              </a:spcAft>
              <a:buSzPts val="3300"/>
              <a:buNone/>
              <a:defRPr/>
            </a:lvl4pPr>
            <a:lvl5pPr lvl="4" algn="ctr">
              <a:spcBef>
                <a:spcPts val="0"/>
              </a:spcBef>
              <a:spcAft>
                <a:spcPts val="0"/>
              </a:spcAft>
              <a:buSzPts val="3300"/>
              <a:buNone/>
              <a:defRPr/>
            </a:lvl5pPr>
            <a:lvl6pPr lvl="5" algn="ctr">
              <a:spcBef>
                <a:spcPts val="0"/>
              </a:spcBef>
              <a:spcAft>
                <a:spcPts val="0"/>
              </a:spcAft>
              <a:buSzPts val="3300"/>
              <a:buNone/>
              <a:defRPr/>
            </a:lvl6pPr>
            <a:lvl7pPr lvl="6" algn="ctr">
              <a:spcBef>
                <a:spcPts val="0"/>
              </a:spcBef>
              <a:spcAft>
                <a:spcPts val="0"/>
              </a:spcAft>
              <a:buSzPts val="3300"/>
              <a:buNone/>
              <a:defRPr/>
            </a:lvl7pPr>
            <a:lvl8pPr lvl="7" algn="ctr">
              <a:spcBef>
                <a:spcPts val="0"/>
              </a:spcBef>
              <a:spcAft>
                <a:spcPts val="0"/>
              </a:spcAft>
              <a:buSzPts val="3300"/>
              <a:buNone/>
              <a:defRPr/>
            </a:lvl8pPr>
            <a:lvl9pPr lvl="8" algn="ctr">
              <a:spcBef>
                <a:spcPts val="0"/>
              </a:spcBef>
              <a:spcAft>
                <a:spcPts val="0"/>
              </a:spcAft>
              <a:buSzPts val="33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0. Text slide">
  <p:cSld name="CUSTOM_7_1">
    <p:spTree>
      <p:nvGrpSpPr>
        <p:cNvPr id="1" name="Shape 17"/>
        <p:cNvGrpSpPr/>
        <p:nvPr/>
      </p:nvGrpSpPr>
      <p:grpSpPr>
        <a:xfrm>
          <a:off x="0" y="0"/>
          <a:ext cx="0" cy="0"/>
          <a:chOff x="0" y="0"/>
          <a:chExt cx="0" cy="0"/>
        </a:xfrm>
      </p:grpSpPr>
      <p:sp>
        <p:nvSpPr>
          <p:cNvPr id="18" name="Google Shape;18;p5"/>
          <p:cNvSpPr txBox="1">
            <a:spLocks noGrp="1"/>
          </p:cNvSpPr>
          <p:nvPr>
            <p:ph type="body" idx="1"/>
          </p:nvPr>
        </p:nvSpPr>
        <p:spPr>
          <a:xfrm>
            <a:off x="292600" y="292598"/>
            <a:ext cx="8328900" cy="4485900"/>
          </a:xfrm>
          <a:prstGeom prst="rect">
            <a:avLst/>
          </a:prstGeom>
        </p:spPr>
        <p:txBody>
          <a:bodyPr spcFirstLastPara="1" wrap="square" lIns="0" tIns="73150" rIns="0" bIns="0" anchor="t" anchorCtr="0">
            <a:noAutofit/>
          </a:bodyPr>
          <a:lstStyle>
            <a:lvl1pPr marL="457200" lvl="0" indent="-317500" rtl="0">
              <a:spcBef>
                <a:spcPts val="0"/>
              </a:spcBef>
              <a:spcAft>
                <a:spcPts val="0"/>
              </a:spcAft>
              <a:buSzPts val="1400"/>
              <a:buChar char="●"/>
              <a:defRPr/>
            </a:lvl1pPr>
            <a:lvl2pPr marL="914400" lvl="1" indent="-317500" rtl="0">
              <a:spcBef>
                <a:spcPts val="600"/>
              </a:spcBef>
              <a:spcAft>
                <a:spcPts val="0"/>
              </a:spcAft>
              <a:buSzPts val="1400"/>
              <a:buChar char="○"/>
              <a:defRPr/>
            </a:lvl2pPr>
            <a:lvl3pPr marL="1371600" lvl="2" indent="-317500" rtl="0">
              <a:spcBef>
                <a:spcPts val="600"/>
              </a:spcBef>
              <a:spcAft>
                <a:spcPts val="0"/>
              </a:spcAft>
              <a:buSzPts val="1400"/>
              <a:buChar char="■"/>
              <a:defRPr/>
            </a:lvl3pPr>
            <a:lvl4pPr marL="1828800" lvl="3" indent="-317500" rtl="0">
              <a:spcBef>
                <a:spcPts val="600"/>
              </a:spcBef>
              <a:spcAft>
                <a:spcPts val="0"/>
              </a:spcAft>
              <a:buSzPts val="1400"/>
              <a:buChar char="●"/>
              <a:defRPr/>
            </a:lvl4pPr>
            <a:lvl5pPr marL="2286000" lvl="4" indent="-317500" rtl="0">
              <a:spcBef>
                <a:spcPts val="600"/>
              </a:spcBef>
              <a:spcAft>
                <a:spcPts val="0"/>
              </a:spcAft>
              <a:buSzPts val="1400"/>
              <a:buChar char="○"/>
              <a:defRPr/>
            </a:lvl5pPr>
            <a:lvl6pPr marL="2743200" lvl="5" indent="-317500" rtl="0">
              <a:spcBef>
                <a:spcPts val="600"/>
              </a:spcBef>
              <a:spcAft>
                <a:spcPts val="0"/>
              </a:spcAft>
              <a:buSzPts val="1400"/>
              <a:buChar char="■"/>
              <a:defRPr/>
            </a:lvl6pPr>
            <a:lvl7pPr marL="3200400" lvl="6" indent="-317500" rtl="0">
              <a:spcBef>
                <a:spcPts val="600"/>
              </a:spcBef>
              <a:spcAft>
                <a:spcPts val="0"/>
              </a:spcAft>
              <a:buSzPts val="1400"/>
              <a:buChar char="●"/>
              <a:defRPr/>
            </a:lvl7pPr>
            <a:lvl8pPr marL="3657600" lvl="7" indent="-317500" rtl="0">
              <a:spcBef>
                <a:spcPts val="600"/>
              </a:spcBef>
              <a:spcAft>
                <a:spcPts val="0"/>
              </a:spcAft>
              <a:buSzPts val="1400"/>
              <a:buChar char="○"/>
              <a:defRPr/>
            </a:lvl8pPr>
            <a:lvl9pPr marL="4114800" lvl="8" indent="-317500" rtl="0">
              <a:spcBef>
                <a:spcPts val="600"/>
              </a:spcBef>
              <a:spcAft>
                <a:spcPts val="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000000"/>
        </a:solidFill>
        <a:effectLst/>
      </p:bgPr>
    </p:bg>
    <p:spTree>
      <p:nvGrpSpPr>
        <p:cNvPr id="1" name="Shape 19"/>
        <p:cNvGrpSpPr/>
        <p:nvPr/>
      </p:nvGrpSpPr>
      <p:grpSpPr>
        <a:xfrm>
          <a:off x="0" y="0"/>
          <a:ext cx="0" cy="0"/>
          <a:chOff x="0" y="0"/>
          <a:chExt cx="0" cy="0"/>
        </a:xfrm>
      </p:grpSpPr>
      <p:sp>
        <p:nvSpPr>
          <p:cNvPr id="20" name="Google Shape;20;p6"/>
          <p:cNvSpPr txBox="1">
            <a:spLocks noGrp="1"/>
          </p:cNvSpPr>
          <p:nvPr>
            <p:ph type="sldNum" idx="12"/>
          </p:nvPr>
        </p:nvSpPr>
        <p:spPr>
          <a:xfrm>
            <a:off x="8472458" y="4663217"/>
            <a:ext cx="548700" cy="393600"/>
          </a:xfrm>
          <a:prstGeom prst="rect">
            <a:avLst/>
          </a:prstGeom>
        </p:spPr>
        <p:txBody>
          <a:bodyPr spcFirstLastPara="1" wrap="square" lIns="0" tIns="91425" rIns="0"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1" name="Google Shape;21;p6"/>
          <p:cNvPicPr preferRelativeResize="0"/>
          <p:nvPr/>
        </p:nvPicPr>
        <p:blipFill rotWithShape="1">
          <a:blip r:embed="rId2">
            <a:alphaModFix/>
          </a:blip>
          <a:srcRect l="25105" t="18582" r="1077" b="20590"/>
          <a:stretch/>
        </p:blipFill>
        <p:spPr>
          <a:xfrm rot="-720009">
            <a:off x="4471046" y="-44961"/>
            <a:ext cx="5499357" cy="453326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9. Text and header 1">
  <p:cSld name="CUSTOM_7_2">
    <p:spTree>
      <p:nvGrpSpPr>
        <p:cNvPr id="1" name="Shape 22"/>
        <p:cNvGrpSpPr/>
        <p:nvPr/>
      </p:nvGrpSpPr>
      <p:grpSpPr>
        <a:xfrm>
          <a:off x="0" y="0"/>
          <a:ext cx="0" cy="0"/>
          <a:chOff x="0" y="0"/>
          <a:chExt cx="0" cy="0"/>
        </a:xfrm>
      </p:grpSpPr>
      <p:sp>
        <p:nvSpPr>
          <p:cNvPr id="23" name="Google Shape;23;p7"/>
          <p:cNvSpPr txBox="1">
            <a:spLocks noGrp="1"/>
          </p:cNvSpPr>
          <p:nvPr>
            <p:ph type="body" idx="1"/>
          </p:nvPr>
        </p:nvSpPr>
        <p:spPr>
          <a:xfrm>
            <a:off x="292608" y="1335024"/>
            <a:ext cx="8328900" cy="2395800"/>
          </a:xfrm>
          <a:prstGeom prst="rect">
            <a:avLst/>
          </a:prstGeom>
        </p:spPr>
        <p:txBody>
          <a:bodyPr spcFirstLastPara="1" wrap="square" lIns="0" tIns="73150" rIns="0" bIns="0" anchor="t" anchorCtr="0">
            <a:noAutofit/>
          </a:bodyPr>
          <a:lstStyle>
            <a:lvl1pPr marL="457200" lvl="0" indent="-317500" rtl="0">
              <a:spcBef>
                <a:spcPts val="0"/>
              </a:spcBef>
              <a:spcAft>
                <a:spcPts val="0"/>
              </a:spcAft>
              <a:buSzPts val="1400"/>
              <a:buChar char="●"/>
              <a:defRPr/>
            </a:lvl1pPr>
            <a:lvl2pPr marL="914400" lvl="1" indent="-317500" rtl="0">
              <a:spcBef>
                <a:spcPts val="600"/>
              </a:spcBef>
              <a:spcAft>
                <a:spcPts val="0"/>
              </a:spcAft>
              <a:buSzPts val="1400"/>
              <a:buChar char="○"/>
              <a:defRPr/>
            </a:lvl2pPr>
            <a:lvl3pPr marL="1371600" lvl="2" indent="-317500" rtl="0">
              <a:spcBef>
                <a:spcPts val="600"/>
              </a:spcBef>
              <a:spcAft>
                <a:spcPts val="0"/>
              </a:spcAft>
              <a:buSzPts val="1400"/>
              <a:buChar char="■"/>
              <a:defRPr/>
            </a:lvl3pPr>
            <a:lvl4pPr marL="1828800" lvl="3" indent="-317500" rtl="0">
              <a:spcBef>
                <a:spcPts val="600"/>
              </a:spcBef>
              <a:spcAft>
                <a:spcPts val="0"/>
              </a:spcAft>
              <a:buSzPts val="1400"/>
              <a:buChar char="●"/>
              <a:defRPr/>
            </a:lvl4pPr>
            <a:lvl5pPr marL="2286000" lvl="4" indent="-317500" rtl="0">
              <a:spcBef>
                <a:spcPts val="600"/>
              </a:spcBef>
              <a:spcAft>
                <a:spcPts val="0"/>
              </a:spcAft>
              <a:buSzPts val="1400"/>
              <a:buChar char="○"/>
              <a:defRPr/>
            </a:lvl5pPr>
            <a:lvl6pPr marL="2743200" lvl="5" indent="-317500" rtl="0">
              <a:spcBef>
                <a:spcPts val="600"/>
              </a:spcBef>
              <a:spcAft>
                <a:spcPts val="0"/>
              </a:spcAft>
              <a:buSzPts val="1400"/>
              <a:buChar char="■"/>
              <a:defRPr/>
            </a:lvl6pPr>
            <a:lvl7pPr marL="3200400" lvl="6" indent="-317500" rtl="0">
              <a:spcBef>
                <a:spcPts val="600"/>
              </a:spcBef>
              <a:spcAft>
                <a:spcPts val="0"/>
              </a:spcAft>
              <a:buSzPts val="1400"/>
              <a:buChar char="●"/>
              <a:defRPr/>
            </a:lvl7pPr>
            <a:lvl8pPr marL="3657600" lvl="7" indent="-317500" rtl="0">
              <a:spcBef>
                <a:spcPts val="600"/>
              </a:spcBef>
              <a:spcAft>
                <a:spcPts val="0"/>
              </a:spcAft>
              <a:buSzPts val="1400"/>
              <a:buChar char="○"/>
              <a:defRPr/>
            </a:lvl8pPr>
            <a:lvl9pPr marL="4114800" lvl="8" indent="-317500" rtl="0">
              <a:spcBef>
                <a:spcPts val="600"/>
              </a:spcBef>
              <a:spcAft>
                <a:spcPts val="600"/>
              </a:spcAft>
              <a:buSzPts val="1400"/>
              <a:buChar char="■"/>
              <a:defRPr/>
            </a:lvl9pPr>
          </a:lstStyle>
          <a:p>
            <a:endParaRPr/>
          </a:p>
        </p:txBody>
      </p:sp>
      <p:sp>
        <p:nvSpPr>
          <p:cNvPr id="24" name="Google Shape;24;p7"/>
          <p:cNvSpPr txBox="1">
            <a:spLocks noGrp="1"/>
          </p:cNvSpPr>
          <p:nvPr>
            <p:ph type="title"/>
          </p:nvPr>
        </p:nvSpPr>
        <p:spPr>
          <a:xfrm>
            <a:off x="292608" y="292608"/>
            <a:ext cx="8503800" cy="457200"/>
          </a:xfrm>
          <a:prstGeom prst="rect">
            <a:avLst/>
          </a:prstGeom>
        </p:spPr>
        <p:txBody>
          <a:bodyPr spcFirstLastPara="1" wrap="square" lIns="0" tIns="91425" rIns="0" bIns="91425" anchor="t" anchorCtr="0">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25"/>
        <p:cNvGrpSpPr/>
        <p:nvPr/>
      </p:nvGrpSpPr>
      <p:grpSpPr>
        <a:xfrm>
          <a:off x="0" y="0"/>
          <a:ext cx="0" cy="0"/>
          <a:chOff x="0" y="0"/>
          <a:chExt cx="0" cy="0"/>
        </a:xfrm>
      </p:grpSpPr>
      <p:sp>
        <p:nvSpPr>
          <p:cNvPr id="26" name="Google Shape;26;p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7" name="Google Shape;27;p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9"/>
          <p:cNvSpPr txBox="1">
            <a:spLocks noGrp="1"/>
          </p:cNvSpPr>
          <p:nvPr>
            <p:ph type="title"/>
          </p:nvPr>
        </p:nvSpPr>
        <p:spPr>
          <a:xfrm>
            <a:off x="292608" y="292608"/>
            <a:ext cx="8503800" cy="457200"/>
          </a:xfrm>
          <a:prstGeom prst="rect">
            <a:avLst/>
          </a:prstGeom>
        </p:spPr>
        <p:txBody>
          <a:bodyPr spcFirstLastPara="1" wrap="square" lIns="0" tIns="91425" rIns="0" bIns="91425" anchor="t" anchorCtr="0">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a:endParaRPr/>
          </a:p>
        </p:txBody>
      </p:sp>
      <p:sp>
        <p:nvSpPr>
          <p:cNvPr id="32" name="Google Shape;32;p9"/>
          <p:cNvSpPr txBox="1">
            <a:spLocks noGrp="1"/>
          </p:cNvSpPr>
          <p:nvPr>
            <p:ph type="body" idx="1"/>
          </p:nvPr>
        </p:nvSpPr>
        <p:spPr>
          <a:xfrm>
            <a:off x="292608" y="1335024"/>
            <a:ext cx="8419800" cy="2615400"/>
          </a:xfrm>
          <a:prstGeom prst="rect">
            <a:avLst/>
          </a:prstGeom>
        </p:spPr>
        <p:txBody>
          <a:bodyPr spcFirstLastPara="1" wrap="square" lIns="0" tIns="73150" rIns="0" bIns="0" anchor="t" anchorCtr="0">
            <a:noAutofit/>
          </a:bodyPr>
          <a:lstStyle>
            <a:lvl1pPr marL="457200" lvl="0" indent="-317500" rtl="0">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1pPr>
            <a:lvl2pPr marL="914400" lvl="1" indent="-3175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2pPr>
            <a:lvl3pPr marL="1371600" lvl="2" indent="-3175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3pPr>
            <a:lvl4pPr marL="1828800" lvl="3" indent="-3175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4pPr>
            <a:lvl5pPr marL="2286000" lvl="4" indent="-3175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5pPr>
            <a:lvl6pPr marL="2743200" lvl="5" indent="-3175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6pPr>
            <a:lvl7pPr marL="3200400" lvl="6" indent="-3175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7pPr>
            <a:lvl8pPr marL="3657600" lvl="7" indent="-3175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8pPr>
            <a:lvl9pPr marL="4114800" lvl="8" indent="-317500" rtl="0">
              <a:lnSpc>
                <a:spcPct val="115000"/>
              </a:lnSpc>
              <a:spcBef>
                <a:spcPts val="600"/>
              </a:spcBef>
              <a:spcAft>
                <a:spcPts val="600"/>
              </a:spcAft>
              <a:buClr>
                <a:schemeClr val="dk1"/>
              </a:buClr>
              <a:buSzPts val="1400"/>
              <a:buFont typeface="Open Sans"/>
              <a:buChar char="■"/>
              <a:defRPr sz="1400">
                <a:solidFill>
                  <a:schemeClr val="dk1"/>
                </a:solidFill>
                <a:latin typeface="Open Sans"/>
                <a:ea typeface="Open Sans"/>
                <a:cs typeface="Open Sans"/>
                <a:sym typeface="Open Sa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lvl1pPr lv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a:endParaRPr/>
          </a:p>
        </p:txBody>
      </p:sp>
      <p:sp>
        <p:nvSpPr>
          <p:cNvPr id="7" name="Google Shape;7;p1"/>
          <p:cNvSpPr txBox="1">
            <a:spLocks noGrp="1"/>
          </p:cNvSpPr>
          <p:nvPr>
            <p:ph type="body" idx="1"/>
          </p:nvPr>
        </p:nvSpPr>
        <p:spPr>
          <a:xfrm>
            <a:off x="292608" y="1335024"/>
            <a:ext cx="8419800" cy="2615400"/>
          </a:xfrm>
          <a:prstGeom prst="rect">
            <a:avLst/>
          </a:prstGeom>
          <a:noFill/>
          <a:ln>
            <a:noFill/>
          </a:ln>
        </p:spPr>
        <p:txBody>
          <a:bodyPr spcFirstLastPara="1" wrap="square" lIns="0" tIns="73150" rIns="0" bIns="0" anchor="t" anchorCtr="0">
            <a:noAutofit/>
          </a:bodyPr>
          <a:lstStyle>
            <a:lvl1pPr marL="457200" lvl="0" indent="-317500">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1pPr>
            <a:lvl2pPr marL="914400" lvl="1" indent="-3175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2pPr>
            <a:lvl3pPr marL="1371600" lvl="2" indent="-3175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3pPr>
            <a:lvl4pPr marL="1828800" lvl="3" indent="-3175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4pPr>
            <a:lvl5pPr marL="2286000" lvl="4" indent="-3175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5pPr>
            <a:lvl6pPr marL="2743200" lvl="5" indent="-3175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6pPr>
            <a:lvl7pPr marL="3200400" lvl="6" indent="-3175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7pPr>
            <a:lvl8pPr marL="3657600" lvl="7" indent="-3175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8pPr>
            <a:lvl9pPr marL="4114800" lvl="8" indent="-317500">
              <a:lnSpc>
                <a:spcPct val="115000"/>
              </a:lnSpc>
              <a:spcBef>
                <a:spcPts val="600"/>
              </a:spcBef>
              <a:spcAft>
                <a:spcPts val="600"/>
              </a:spcAft>
              <a:buClr>
                <a:schemeClr val="dk1"/>
              </a:buClr>
              <a:buSzPts val="1400"/>
              <a:buFont typeface="Open Sans"/>
              <a:buChar char="■"/>
              <a:defRPr sz="14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183880" y="4114800"/>
            <a:ext cx="548700" cy="393600"/>
          </a:xfrm>
          <a:prstGeom prst="rect">
            <a:avLst/>
          </a:prstGeom>
          <a:noFill/>
          <a:ln>
            <a:noFill/>
          </a:ln>
        </p:spPr>
        <p:txBody>
          <a:bodyPr spcFirstLastPara="1" wrap="square" lIns="0" tIns="91425" rIns="0"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32">
          <p15:clr>
            <a:srgbClr val="EA4335"/>
          </p15:clr>
        </p15:guide>
        <p15:guide id="2" pos="259">
          <p15:clr>
            <a:srgbClr val="EA4335"/>
          </p15:clr>
        </p15:guide>
        <p15:guide id="3" pos="1037">
          <p15:clr>
            <a:srgbClr val="EA4335"/>
          </p15:clr>
        </p15:guide>
        <p15:guide id="4" pos="1152">
          <p15:clr>
            <a:srgbClr val="EA4335"/>
          </p15:clr>
        </p15:guide>
        <p15:guide id="5" pos="1930">
          <p15:clr>
            <a:srgbClr val="EA4335"/>
          </p15:clr>
        </p15:guide>
        <p15:guide id="6" pos="2045">
          <p15:clr>
            <a:srgbClr val="EA4335"/>
          </p15:clr>
        </p15:guide>
        <p15:guide id="7" pos="2822">
          <p15:clr>
            <a:srgbClr val="EA4335"/>
          </p15:clr>
        </p15:guide>
        <p15:guide id="8" pos="2938">
          <p15:clr>
            <a:srgbClr val="EA4335"/>
          </p15:clr>
        </p15:guide>
        <p15:guide id="9" pos="3715">
          <p15:clr>
            <a:srgbClr val="EA4335"/>
          </p15:clr>
        </p15:guide>
        <p15:guide id="10" pos="3830">
          <p15:clr>
            <a:srgbClr val="EA4335"/>
          </p15:clr>
        </p15:guide>
        <p15:guide id="11" pos="4608">
          <p15:clr>
            <a:srgbClr val="EA4335"/>
          </p15:clr>
        </p15:guide>
        <p15:guide id="12" pos="4723">
          <p15:clr>
            <a:srgbClr val="EA4335"/>
          </p15:clr>
        </p15:guide>
        <p15:guide id="13" pos="5501">
          <p15:clr>
            <a:srgbClr val="EA4335"/>
          </p15:clr>
        </p15:guide>
        <p15:guide id="14" orient="horz" pos="582">
          <p15:clr>
            <a:srgbClr val="EA4335"/>
          </p15:clr>
        </p15:guide>
        <p15:guide id="15" orient="horz" pos="732">
          <p15:clr>
            <a:srgbClr val="EA4335"/>
          </p15:clr>
        </p15:guide>
        <p15:guide id="16" orient="horz" pos="881">
          <p15:clr>
            <a:srgbClr val="EA4335"/>
          </p15:clr>
        </p15:guide>
        <p15:guide id="17" orient="horz" pos="1031">
          <p15:clr>
            <a:srgbClr val="EA4335"/>
          </p15:clr>
        </p15:guide>
        <p15:guide id="18" orient="horz" pos="1181">
          <p15:clr>
            <a:srgbClr val="EA4335"/>
          </p15:clr>
        </p15:guide>
        <p15:guide id="19" orient="horz" pos="1331">
          <p15:clr>
            <a:srgbClr val="EA4335"/>
          </p15:clr>
        </p15:guide>
        <p15:guide id="20" orient="horz" pos="1480">
          <p15:clr>
            <a:srgbClr val="EA4335"/>
          </p15:clr>
        </p15:guide>
        <p15:guide id="21" orient="horz" pos="1630">
          <p15:clr>
            <a:srgbClr val="EA4335"/>
          </p15:clr>
        </p15:guide>
        <p15:guide id="22" orient="horz" pos="1780">
          <p15:clr>
            <a:srgbClr val="EA4335"/>
          </p15:clr>
        </p15:guide>
        <p15:guide id="23" orient="horz" pos="1930">
          <p15:clr>
            <a:srgbClr val="EA4335"/>
          </p15:clr>
        </p15:guide>
        <p15:guide id="24" orient="horz" pos="2079">
          <p15:clr>
            <a:srgbClr val="EA4335"/>
          </p15:clr>
        </p15:guide>
        <p15:guide id="25" orient="horz" pos="2229">
          <p15:clr>
            <a:srgbClr val="EA4335"/>
          </p15:clr>
        </p15:guide>
        <p15:guide id="26" orient="horz" pos="2379">
          <p15:clr>
            <a:srgbClr val="EA4335"/>
          </p15:clr>
        </p15:guide>
        <p15:guide id="27" orient="horz" pos="2529">
          <p15:clr>
            <a:srgbClr val="EA4335"/>
          </p15:clr>
        </p15:guide>
        <p15:guide id="28" orient="horz" pos="267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hyperlink" Target="https://kotlinlang.org/" TargetMode="External"/><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hyperlink" Target="https://play.kotlinlang.org/byExample" TargetMode="External"/><Relationship Id="rId4" Type="http://schemas.openxmlformats.org/officeDocument/2006/relationships/hyperlink" Target="https://kotlinlang.org/docs"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pic>
        <p:nvPicPr>
          <p:cNvPr id="37" name="Google Shape;37;p10"/>
          <p:cNvPicPr preferRelativeResize="0"/>
          <p:nvPr/>
        </p:nvPicPr>
        <p:blipFill>
          <a:blip r:embed="rId3">
            <a:alphaModFix/>
          </a:blip>
          <a:stretch>
            <a:fillRect/>
          </a:stretch>
        </p:blipFill>
        <p:spPr>
          <a:xfrm>
            <a:off x="315075" y="332279"/>
            <a:ext cx="596400" cy="298200"/>
          </a:xfrm>
          <a:prstGeom prst="rect">
            <a:avLst/>
          </a:prstGeom>
          <a:noFill/>
          <a:ln>
            <a:noFill/>
          </a:ln>
        </p:spPr>
      </p:pic>
      <p:sp>
        <p:nvSpPr>
          <p:cNvPr id="38" name="Google Shape;38;p10"/>
          <p:cNvSpPr txBox="1"/>
          <p:nvPr/>
        </p:nvSpPr>
        <p:spPr>
          <a:xfrm>
            <a:off x="923472" y="257347"/>
            <a:ext cx="2563800" cy="2982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0"/>
              </a:spcAft>
              <a:buClr>
                <a:srgbClr val="000000"/>
              </a:buClr>
              <a:buSzPts val="1100"/>
              <a:buFont typeface="Arial"/>
              <a:buNone/>
            </a:pPr>
            <a:r>
              <a:rPr lang="en" sz="1700">
                <a:solidFill>
                  <a:srgbClr val="FFFFFF"/>
                </a:solidFill>
                <a:latin typeface="Inter"/>
                <a:ea typeface="Inter"/>
                <a:cs typeface="Inter"/>
                <a:sym typeface="Inter"/>
              </a:rPr>
              <a:t>Kotlin</a:t>
            </a:r>
            <a:endParaRPr sz="1700">
              <a:solidFill>
                <a:srgbClr val="FFFFFF"/>
              </a:solidFill>
              <a:latin typeface="Inter"/>
              <a:ea typeface="Inter"/>
              <a:cs typeface="Inter"/>
              <a:sym typeface="Inter"/>
            </a:endParaRPr>
          </a:p>
        </p:txBody>
      </p:sp>
      <p:sp>
        <p:nvSpPr>
          <p:cNvPr id="39" name="Google Shape;39;p10"/>
          <p:cNvSpPr txBox="1"/>
          <p:nvPr/>
        </p:nvSpPr>
        <p:spPr>
          <a:xfrm>
            <a:off x="886825" y="1012500"/>
            <a:ext cx="7275000" cy="190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4800">
                <a:solidFill>
                  <a:srgbClr val="FFFFFF"/>
                </a:solidFill>
                <a:latin typeface="Inter"/>
                <a:ea typeface="Inter"/>
                <a:cs typeface="Inter"/>
                <a:sym typeface="Inter"/>
              </a:rPr>
              <a:t>Giới thiệu</a:t>
            </a:r>
          </a:p>
          <a:p>
            <a:pPr marL="0" lvl="0" indent="0" algn="l" rtl="0">
              <a:lnSpc>
                <a:spcPct val="100000"/>
              </a:lnSpc>
              <a:spcBef>
                <a:spcPts val="0"/>
              </a:spcBef>
              <a:spcAft>
                <a:spcPts val="0"/>
              </a:spcAft>
              <a:buClr>
                <a:schemeClr val="dk1"/>
              </a:buClr>
              <a:buSzPts val="1100"/>
              <a:buFont typeface="Arial"/>
              <a:buNone/>
            </a:pPr>
            <a:r>
              <a:rPr lang="en-US" sz="4800">
                <a:solidFill>
                  <a:srgbClr val="FFFFFF"/>
                </a:solidFill>
                <a:latin typeface="Inter"/>
                <a:ea typeface="Inter"/>
                <a:cs typeface="Inter"/>
                <a:sym typeface="Inter"/>
              </a:rPr>
              <a:t>về Kotlin</a:t>
            </a:r>
          </a:p>
        </p:txBody>
      </p:sp>
      <p:pic>
        <p:nvPicPr>
          <p:cNvPr id="3" name="Picture 2" descr="A black and white logo&#10;&#10;Description automatically generated">
            <a:extLst>
              <a:ext uri="{FF2B5EF4-FFF2-40B4-BE49-F238E27FC236}">
                <a16:creationId xmlns:a16="http://schemas.microsoft.com/office/drawing/2014/main" id="{D6F6F4D1-15DB-A98A-E909-0FBA12CB1370}"/>
              </a:ext>
            </a:extLst>
          </p:cNvPr>
          <p:cNvPicPr>
            <a:picLocks noChangeAspect="1"/>
          </p:cNvPicPr>
          <p:nvPr/>
        </p:nvPicPr>
        <p:blipFill>
          <a:blip r:embed="rId4"/>
          <a:stretch>
            <a:fillRect/>
          </a:stretch>
        </p:blipFill>
        <p:spPr>
          <a:xfrm>
            <a:off x="7531357" y="106530"/>
            <a:ext cx="1378341" cy="5998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
              <a:t>Cú pháp cơ bản</a:t>
            </a:r>
            <a:endParaRPr/>
          </a:p>
        </p:txBody>
      </p:sp>
      <p:sp>
        <p:nvSpPr>
          <p:cNvPr id="79" name="Google Shape;79;p15"/>
          <p:cNvSpPr txBox="1">
            <a:spLocks noGrp="1"/>
          </p:cNvSpPr>
          <p:nvPr>
            <p:ph type="body" idx="1"/>
          </p:nvPr>
        </p:nvSpPr>
        <p:spPr>
          <a:xfrm>
            <a:off x="292608" y="1335024"/>
            <a:ext cx="8419800" cy="3071606"/>
          </a:xfrm>
          <a:prstGeom prst="rect">
            <a:avLst/>
          </a:prstGeom>
        </p:spPr>
        <p:txBody>
          <a:bodyPr spcFirstLastPara="1" wrap="square" lIns="0" tIns="73150" rIns="0" bIns="0" anchor="t" anchorCtr="0">
            <a:noAutofit/>
          </a:bodyPr>
          <a:lstStyle/>
          <a:p>
            <a:pPr marL="0" lvl="0" indent="0" algn="l" rtl="0">
              <a:lnSpc>
                <a:spcPct val="115000"/>
              </a:lnSpc>
              <a:spcBef>
                <a:spcPts val="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fun</a:t>
            </a:r>
            <a:r>
              <a:rPr lang="en">
                <a:solidFill>
                  <a:srgbClr val="37474F"/>
                </a:solidFill>
                <a:latin typeface="JetBrains Mono"/>
                <a:ea typeface="JetBrains Mono"/>
                <a:cs typeface="JetBrains Mono"/>
                <a:sym typeface="JetBrains Mono"/>
              </a:rPr>
              <a:t> main(args: Array&lt;String&gt;) {</a:t>
            </a:r>
            <a:endParaRPr>
              <a:solidFill>
                <a:srgbClr val="37474F"/>
              </a:solidFill>
              <a:latin typeface="JetBrains Mono"/>
              <a:ea typeface="JetBrains Mono"/>
              <a:cs typeface="JetBrains Mono"/>
              <a:sym typeface="JetBrains Mono"/>
            </a:endParaRPr>
          </a:p>
          <a:p>
            <a:pPr marL="0" lvl="0" indent="457200" algn="l" rtl="0">
              <a:lnSpc>
                <a:spcPct val="115000"/>
              </a:lnSpc>
              <a:spcBef>
                <a:spcPts val="6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print(</a:t>
            </a:r>
            <a:r>
              <a:rPr lang="en">
                <a:solidFill>
                  <a:srgbClr val="388E3C"/>
                </a:solidFill>
                <a:latin typeface="JetBrains Mono"/>
                <a:ea typeface="JetBrains Mono"/>
                <a:cs typeface="JetBrains Mono"/>
                <a:sym typeface="JetBrains Mono"/>
              </a:rPr>
              <a:t>"Hello"</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marL="0" lvl="0" indent="457200" algn="l" rtl="0">
              <a:lnSpc>
                <a:spcPct val="115000"/>
              </a:lnSpc>
              <a:spcBef>
                <a:spcPts val="6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println(</a:t>
            </a:r>
            <a:r>
              <a:rPr lang="en">
                <a:solidFill>
                  <a:srgbClr val="388E3C"/>
                </a:solidFill>
                <a:latin typeface="JetBrains Mono"/>
                <a:ea typeface="JetBrains Mono"/>
                <a:cs typeface="JetBrains Mono"/>
                <a:sym typeface="JetBrains Mono"/>
              </a:rPr>
              <a:t>", world!"</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marL="0" lvl="0" indent="0" algn="l" rtl="0">
              <a:lnSpc>
                <a:spcPct val="115000"/>
              </a:lnSpc>
              <a:spcBef>
                <a:spcPts val="6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marL="0" lvl="0" indent="0" algn="l" rtl="0">
              <a:lnSpc>
                <a:spcPct val="115000"/>
              </a:lnSpc>
              <a:spcBef>
                <a:spcPts val="600"/>
              </a:spcBef>
              <a:spcAft>
                <a:spcPts val="0"/>
              </a:spcAft>
              <a:buClr>
                <a:schemeClr val="dk1"/>
              </a:buClr>
              <a:buSzPts val="1800"/>
              <a:buFont typeface="Arial"/>
              <a:buNone/>
            </a:pPr>
            <a:endParaRPr>
              <a:solidFill>
                <a:srgbClr val="37474F"/>
              </a:solidFill>
              <a:latin typeface="JetBrains Mono"/>
              <a:ea typeface="JetBrains Mono"/>
              <a:cs typeface="JetBrains Mono"/>
              <a:sym typeface="JetBrains Mono"/>
            </a:endParaRPr>
          </a:p>
          <a:p>
            <a:pPr marL="457200" lvl="0" indent="-317500" algn="l" rtl="0">
              <a:lnSpc>
                <a:spcPct val="115000"/>
              </a:lnSpc>
              <a:spcBef>
                <a:spcPts val="600"/>
              </a:spcBef>
              <a:spcAft>
                <a:spcPts val="0"/>
              </a:spcAft>
              <a:buSzPts val="1400"/>
              <a:buChar char="●"/>
            </a:pPr>
            <a:r>
              <a:rPr lang="en"/>
              <a:t>main: </a:t>
            </a:r>
            <a:r>
              <a:rPr lang="en-US"/>
              <a:t>Điểm bắt đầu (Entry point) - </a:t>
            </a:r>
            <a:r>
              <a:rPr lang="vi-VN"/>
              <a:t>Đây chính là chức năng chính của chương trình</a:t>
            </a:r>
            <a:r>
              <a:rPr lang="en"/>
              <a:t>. </a:t>
            </a:r>
            <a:endParaRPr/>
          </a:p>
          <a:p>
            <a:pPr marL="457200" lvl="0" indent="-317500" algn="l" rtl="0">
              <a:lnSpc>
                <a:spcPct val="115000"/>
              </a:lnSpc>
              <a:spcBef>
                <a:spcPts val="600"/>
              </a:spcBef>
              <a:spcAft>
                <a:spcPts val="0"/>
              </a:spcAft>
              <a:buSzPts val="1400"/>
              <a:buChar char="●"/>
            </a:pPr>
            <a:r>
              <a:rPr lang="vi-VN"/>
              <a:t>Nó có thể chấp nhận số lượng đối số Chuỗi (String) thay đổi</a:t>
            </a:r>
            <a:r>
              <a:rPr lang="en"/>
              <a:t>.</a:t>
            </a:r>
            <a:endParaRPr/>
          </a:p>
          <a:p>
            <a:pPr marL="457200" lvl="0" indent="-317500" algn="l" rtl="0">
              <a:lnSpc>
                <a:spcPct val="115000"/>
              </a:lnSpc>
              <a:spcBef>
                <a:spcPts val="600"/>
              </a:spcBef>
              <a:spcAft>
                <a:spcPts val="0"/>
              </a:spcAft>
              <a:buSzPts val="1400"/>
              <a:buChar char="●"/>
            </a:pPr>
            <a:r>
              <a:rPr lang="en">
                <a:solidFill>
                  <a:srgbClr val="37474F"/>
                </a:solidFill>
                <a:latin typeface="JetBrains Mono"/>
                <a:cs typeface="JetBrains Mono"/>
                <a:sym typeface="JetBrains Mono"/>
              </a:rPr>
              <a:t>Câu lệnh print sẽ in ra màn hình giá trị được truyền vào.</a:t>
            </a:r>
            <a:endParaRPr/>
          </a:p>
          <a:p>
            <a:pPr marL="457200" lvl="0" indent="-317500" algn="l" rtl="0">
              <a:lnSpc>
                <a:spcPct val="115000"/>
              </a:lnSpc>
              <a:spcBef>
                <a:spcPts val="600"/>
              </a:spcBef>
              <a:spcAft>
                <a:spcPts val="600"/>
              </a:spcAft>
              <a:buSzPts val="1400"/>
              <a:buChar char="●"/>
            </a:pPr>
            <a:r>
              <a:rPr lang="vi-VN">
                <a:solidFill>
                  <a:srgbClr val="37474F"/>
                </a:solidFill>
                <a:latin typeface="JetBrains Mono"/>
                <a:ea typeface="JetBrains Mono"/>
                <a:cs typeface="JetBrains Mono"/>
                <a:sym typeface="JetBrains Mono"/>
              </a:rPr>
              <a:t>Câu lệnh println hoạt động tương tự print nhưng sẽ xuống dòng.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
              <a:t>Biến</a:t>
            </a:r>
            <a:endParaRPr/>
          </a:p>
        </p:txBody>
      </p:sp>
      <p:sp>
        <p:nvSpPr>
          <p:cNvPr id="85" name="Google Shape;85;p16"/>
          <p:cNvSpPr txBox="1">
            <a:spLocks noGrp="1"/>
          </p:cNvSpPr>
          <p:nvPr>
            <p:ph type="body" idx="1"/>
          </p:nvPr>
        </p:nvSpPr>
        <p:spPr>
          <a:xfrm>
            <a:off x="292595" y="1335025"/>
            <a:ext cx="7997100" cy="3256430"/>
          </a:xfrm>
          <a:prstGeom prst="rect">
            <a:avLst/>
          </a:prstGeom>
        </p:spPr>
        <p:txBody>
          <a:bodyPr spcFirstLastPara="1" wrap="square" lIns="0" tIns="73150" rIns="0" bIns="0" anchor="t" anchorCtr="0">
            <a:noAutofit/>
          </a:bodyPr>
          <a:lstStyle/>
          <a:p>
            <a:pPr marL="0" lvl="0" indent="0" algn="l" rtl="0">
              <a:lnSpc>
                <a:spcPct val="115000"/>
              </a:lnSpc>
              <a:spcBef>
                <a:spcPts val="0"/>
              </a:spcBef>
              <a:spcAft>
                <a:spcPts val="0"/>
              </a:spcAft>
              <a:buNone/>
            </a:pPr>
            <a:r>
              <a:rPr lang="en" sz="1100">
                <a:solidFill>
                  <a:srgbClr val="3F51B5"/>
                </a:solidFill>
                <a:latin typeface="JetBrains Mono"/>
                <a:ea typeface="JetBrains Mono"/>
                <a:cs typeface="JetBrains Mono"/>
                <a:sym typeface="JetBrains Mono"/>
              </a:rPr>
              <a:t>val</a:t>
            </a:r>
            <a:r>
              <a:rPr lang="en" sz="1100">
                <a:latin typeface="JetBrains Mono"/>
                <a:ea typeface="JetBrains Mono"/>
                <a:cs typeface="JetBrains Mono"/>
                <a:sym typeface="JetBrains Mono"/>
              </a:rPr>
              <a:t>/</a:t>
            </a:r>
            <a:r>
              <a:rPr lang="en" sz="1100">
                <a:solidFill>
                  <a:srgbClr val="3F51B5"/>
                </a:solidFill>
                <a:latin typeface="JetBrains Mono"/>
                <a:ea typeface="JetBrains Mono"/>
                <a:cs typeface="JetBrains Mono"/>
                <a:sym typeface="JetBrains Mono"/>
              </a:rPr>
              <a:t>var</a:t>
            </a:r>
            <a:r>
              <a:rPr lang="en" sz="1100">
                <a:solidFill>
                  <a:srgbClr val="37474F"/>
                </a:solidFill>
                <a:latin typeface="JetBrains Mono"/>
                <a:ea typeface="JetBrains Mono"/>
                <a:cs typeface="JetBrains Mono"/>
                <a:sym typeface="JetBrains Mono"/>
              </a:rPr>
              <a:t> myValue: Type = someValue</a:t>
            </a:r>
            <a:endParaRPr sz="1100"/>
          </a:p>
          <a:p>
            <a:pPr marL="457200" lvl="0" indent="-298450" algn="l" rtl="0">
              <a:lnSpc>
                <a:spcPct val="115000"/>
              </a:lnSpc>
              <a:spcBef>
                <a:spcPts val="200"/>
              </a:spcBef>
              <a:spcAft>
                <a:spcPts val="0"/>
              </a:spcAft>
              <a:buSzPts val="1100"/>
              <a:buChar char="●"/>
            </a:pPr>
            <a:r>
              <a:rPr lang="en" sz="1100">
                <a:solidFill>
                  <a:srgbClr val="3F51B5"/>
                </a:solidFill>
                <a:latin typeface="JetBrains Mono"/>
                <a:ea typeface="JetBrains Mono"/>
                <a:cs typeface="JetBrains Mono"/>
                <a:sym typeface="JetBrains Mono"/>
              </a:rPr>
              <a:t>var</a:t>
            </a:r>
            <a:r>
              <a:rPr lang="en" sz="1100"/>
              <a:t> –</a:t>
            </a:r>
            <a:r>
              <a:rPr lang="en" sz="1100" b="1"/>
              <a:t> mutable (</a:t>
            </a:r>
            <a:r>
              <a:rPr lang="vi-VN" sz="1100" b="1"/>
              <a:t>Các biến có thể được gán lại giá trị</a:t>
            </a:r>
            <a:r>
              <a:rPr lang="en" sz="1100" b="1"/>
              <a:t>)</a:t>
            </a:r>
            <a:endParaRPr sz="1100" b="1"/>
          </a:p>
          <a:p>
            <a:pPr marL="457200" lvl="0" indent="-298450" algn="l" rtl="0">
              <a:lnSpc>
                <a:spcPct val="115000"/>
              </a:lnSpc>
              <a:spcBef>
                <a:spcPts val="200"/>
              </a:spcBef>
              <a:spcAft>
                <a:spcPts val="0"/>
              </a:spcAft>
              <a:buSzPts val="1100"/>
              <a:buChar char="●"/>
            </a:pPr>
            <a:r>
              <a:rPr lang="en" sz="1100">
                <a:solidFill>
                  <a:srgbClr val="3F51B5"/>
                </a:solidFill>
                <a:latin typeface="JetBrains Mono"/>
                <a:ea typeface="JetBrains Mono"/>
                <a:cs typeface="JetBrains Mono"/>
                <a:sym typeface="JetBrains Mono"/>
              </a:rPr>
              <a:t>val</a:t>
            </a:r>
            <a:r>
              <a:rPr lang="en" sz="1100"/>
              <a:t> – </a:t>
            </a:r>
            <a:r>
              <a:rPr lang="en" sz="1100" b="1"/>
              <a:t>immutable (</a:t>
            </a:r>
            <a:r>
              <a:rPr lang="vi-VN" sz="1100" b="1"/>
              <a:t>Các biến cục bộ chỉ cho phép chỉ đọc .Chúng chỉ có thể được gán một giá trị một lần</a:t>
            </a:r>
            <a:r>
              <a:rPr lang="en" sz="1100" b="1"/>
              <a:t>)</a:t>
            </a:r>
            <a:endParaRPr sz="1100" b="1"/>
          </a:p>
          <a:p>
            <a:pPr marL="457200" lvl="0" indent="-298450" algn="l" rtl="0">
              <a:lnSpc>
                <a:spcPct val="115000"/>
              </a:lnSpc>
              <a:spcBef>
                <a:spcPts val="200"/>
              </a:spcBef>
              <a:spcAft>
                <a:spcPts val="0"/>
              </a:spcAft>
              <a:buSzPts val="1100"/>
              <a:buChar char="●"/>
            </a:pPr>
            <a:r>
              <a:rPr lang="en" sz="1100"/>
              <a:t>Type can be inferred in most cases</a:t>
            </a:r>
            <a:endParaRPr sz="1100"/>
          </a:p>
          <a:p>
            <a:pPr marL="457200" lvl="0" indent="-298450" algn="l" rtl="0">
              <a:lnSpc>
                <a:spcPct val="115000"/>
              </a:lnSpc>
              <a:spcBef>
                <a:spcPts val="200"/>
              </a:spcBef>
              <a:spcAft>
                <a:spcPts val="0"/>
              </a:spcAft>
              <a:buSzPts val="1100"/>
              <a:buChar char="●"/>
            </a:pPr>
            <a:r>
              <a:rPr lang="en" sz="1100"/>
              <a:t>Assignment can be deferred</a:t>
            </a:r>
            <a:endParaRPr sz="1100"/>
          </a:p>
          <a:p>
            <a:pPr marL="0" lvl="0" indent="0" algn="l" rtl="0">
              <a:lnSpc>
                <a:spcPct val="115000"/>
              </a:lnSpc>
              <a:spcBef>
                <a:spcPts val="200"/>
              </a:spcBef>
              <a:spcAft>
                <a:spcPts val="0"/>
              </a:spcAft>
              <a:buNone/>
            </a:pPr>
            <a:endParaRPr sz="1100"/>
          </a:p>
          <a:p>
            <a:pPr marL="0" lvl="0" indent="0" algn="l" rtl="0">
              <a:lnSpc>
                <a:spcPct val="115000"/>
              </a:lnSpc>
              <a:spcBef>
                <a:spcPts val="200"/>
              </a:spcBef>
              <a:spcAft>
                <a:spcPts val="0"/>
              </a:spcAft>
              <a:buNone/>
            </a:pPr>
            <a:r>
              <a:rPr lang="en" sz="1100">
                <a:solidFill>
                  <a:srgbClr val="3F51B5"/>
                </a:solidFill>
                <a:latin typeface="JetBrains Mono"/>
                <a:ea typeface="JetBrains Mono"/>
                <a:cs typeface="JetBrains Mono"/>
                <a:sym typeface="JetBrains Mono"/>
              </a:rPr>
              <a:t>val</a:t>
            </a:r>
            <a:r>
              <a:rPr lang="en" sz="1100">
                <a:solidFill>
                  <a:srgbClr val="37474F"/>
                </a:solidFill>
                <a:latin typeface="JetBrains Mono"/>
                <a:ea typeface="JetBrains Mono"/>
                <a:cs typeface="JetBrains Mono"/>
                <a:sym typeface="JetBrains Mono"/>
              </a:rPr>
              <a:t> a: Int = 1	</a:t>
            </a:r>
            <a:r>
              <a:rPr lang="en" sz="1100">
                <a:solidFill>
                  <a:srgbClr val="388E3C"/>
                </a:solidFill>
                <a:latin typeface="JetBrains Mono"/>
                <a:ea typeface="JetBrains Mono"/>
                <a:cs typeface="JetBrains Mono"/>
                <a:sym typeface="JetBrains Mono"/>
              </a:rPr>
              <a:t>// immediate assignment</a:t>
            </a:r>
            <a:endParaRPr sz="1100">
              <a:solidFill>
                <a:srgbClr val="388E3C"/>
              </a:solidFill>
              <a:latin typeface="JetBrains Mono"/>
              <a:ea typeface="JetBrains Mono"/>
              <a:cs typeface="JetBrains Mono"/>
              <a:sym typeface="JetBrains Mono"/>
            </a:endParaRPr>
          </a:p>
          <a:p>
            <a:pPr marL="0" lvl="0" indent="0" algn="l" rtl="0">
              <a:lnSpc>
                <a:spcPct val="115000"/>
              </a:lnSpc>
              <a:spcBef>
                <a:spcPts val="200"/>
              </a:spcBef>
              <a:spcAft>
                <a:spcPts val="0"/>
              </a:spcAft>
              <a:buNone/>
            </a:pPr>
            <a:endParaRPr sz="1100">
              <a:solidFill>
                <a:srgbClr val="388E3C"/>
              </a:solidFill>
              <a:latin typeface="JetBrains Mono"/>
              <a:ea typeface="JetBrains Mono"/>
              <a:cs typeface="JetBrains Mono"/>
              <a:sym typeface="JetBrains Mono"/>
            </a:endParaRPr>
          </a:p>
          <a:p>
            <a:pPr marL="0" lvl="0" indent="0" algn="l" rtl="0">
              <a:lnSpc>
                <a:spcPct val="115000"/>
              </a:lnSpc>
              <a:spcBef>
                <a:spcPts val="200"/>
              </a:spcBef>
              <a:spcAft>
                <a:spcPts val="0"/>
              </a:spcAft>
              <a:buNone/>
            </a:pPr>
            <a:r>
              <a:rPr lang="en" sz="1100">
                <a:solidFill>
                  <a:srgbClr val="3F51B5"/>
                </a:solidFill>
                <a:latin typeface="JetBrains Mono"/>
                <a:ea typeface="JetBrains Mono"/>
                <a:cs typeface="JetBrains Mono"/>
                <a:sym typeface="JetBrains Mono"/>
              </a:rPr>
              <a:t>var</a:t>
            </a:r>
            <a:r>
              <a:rPr lang="en" sz="1100">
                <a:solidFill>
                  <a:srgbClr val="37474F"/>
                </a:solidFill>
                <a:latin typeface="JetBrains Mono"/>
                <a:ea typeface="JetBrains Mono"/>
                <a:cs typeface="JetBrains Mono"/>
                <a:sym typeface="JetBrains Mono"/>
              </a:rPr>
              <a:t> b = 2		</a:t>
            </a:r>
            <a:r>
              <a:rPr lang="en" sz="1100">
                <a:solidFill>
                  <a:srgbClr val="388E3C"/>
                </a:solidFill>
                <a:latin typeface="JetBrains Mono"/>
                <a:ea typeface="JetBrains Mono"/>
                <a:cs typeface="JetBrains Mono"/>
                <a:sym typeface="JetBrains Mono"/>
              </a:rPr>
              <a:t>// 'Int' type is inferred</a:t>
            </a:r>
            <a:endParaRPr sz="1100">
              <a:solidFill>
                <a:srgbClr val="388E3C"/>
              </a:solidFill>
              <a:latin typeface="JetBrains Mono"/>
              <a:ea typeface="JetBrains Mono"/>
              <a:cs typeface="JetBrains Mono"/>
              <a:sym typeface="JetBrains Mono"/>
            </a:endParaRPr>
          </a:p>
          <a:p>
            <a:pPr marL="0" lvl="0" indent="0" algn="l" rtl="0">
              <a:lnSpc>
                <a:spcPct val="115000"/>
              </a:lnSpc>
              <a:spcBef>
                <a:spcPts val="200"/>
              </a:spcBef>
              <a:spcAft>
                <a:spcPts val="0"/>
              </a:spcAft>
              <a:buNone/>
            </a:pPr>
            <a:r>
              <a:rPr lang="en" sz="1100">
                <a:solidFill>
                  <a:srgbClr val="37474F"/>
                </a:solidFill>
                <a:latin typeface="JetBrains Mono"/>
                <a:ea typeface="JetBrains Mono"/>
                <a:cs typeface="JetBrains Mono"/>
                <a:sym typeface="JetBrains Mono"/>
              </a:rPr>
              <a:t>b = a 			</a:t>
            </a:r>
            <a:r>
              <a:rPr lang="en" sz="1100">
                <a:solidFill>
                  <a:srgbClr val="388E3C"/>
                </a:solidFill>
                <a:latin typeface="JetBrains Mono"/>
                <a:ea typeface="JetBrains Mono"/>
                <a:cs typeface="JetBrains Mono"/>
                <a:sym typeface="JetBrains Mono"/>
              </a:rPr>
              <a:t>// Reassigning to 'var' is okay</a:t>
            </a:r>
            <a:endParaRPr sz="1100">
              <a:solidFill>
                <a:srgbClr val="388E3C"/>
              </a:solidFill>
              <a:latin typeface="JetBrains Mono"/>
              <a:ea typeface="JetBrains Mono"/>
              <a:cs typeface="JetBrains Mono"/>
              <a:sym typeface="JetBrains Mono"/>
            </a:endParaRPr>
          </a:p>
          <a:p>
            <a:pPr marL="0" lvl="0" indent="0" algn="l" rtl="0">
              <a:lnSpc>
                <a:spcPct val="115000"/>
              </a:lnSpc>
              <a:spcBef>
                <a:spcPts val="200"/>
              </a:spcBef>
              <a:spcAft>
                <a:spcPts val="0"/>
              </a:spcAft>
              <a:buNone/>
            </a:pPr>
            <a:endParaRPr sz="1100">
              <a:solidFill>
                <a:srgbClr val="388E3C"/>
              </a:solidFill>
              <a:latin typeface="JetBrains Mono"/>
              <a:ea typeface="JetBrains Mono"/>
              <a:cs typeface="JetBrains Mono"/>
              <a:sym typeface="JetBrains Mono"/>
            </a:endParaRPr>
          </a:p>
          <a:p>
            <a:pPr marL="0" lvl="0" indent="0" algn="l" rtl="0">
              <a:lnSpc>
                <a:spcPct val="115000"/>
              </a:lnSpc>
              <a:spcBef>
                <a:spcPts val="200"/>
              </a:spcBef>
              <a:spcAft>
                <a:spcPts val="0"/>
              </a:spcAft>
              <a:buNone/>
            </a:pPr>
            <a:r>
              <a:rPr lang="en" sz="1100">
                <a:solidFill>
                  <a:srgbClr val="3F51B5"/>
                </a:solidFill>
                <a:latin typeface="JetBrains Mono"/>
                <a:ea typeface="JetBrains Mono"/>
                <a:cs typeface="JetBrains Mono"/>
                <a:sym typeface="JetBrains Mono"/>
              </a:rPr>
              <a:t>val</a:t>
            </a:r>
            <a:r>
              <a:rPr lang="en" sz="1100">
                <a:solidFill>
                  <a:srgbClr val="37474F"/>
                </a:solidFill>
                <a:latin typeface="JetBrains Mono"/>
                <a:ea typeface="JetBrains Mono"/>
                <a:cs typeface="JetBrains Mono"/>
                <a:sym typeface="JetBrains Mono"/>
              </a:rPr>
              <a:t> c: Int		</a:t>
            </a:r>
            <a:r>
              <a:rPr lang="en" sz="1100">
                <a:solidFill>
                  <a:srgbClr val="388E3C"/>
                </a:solidFill>
                <a:latin typeface="JetBrains Mono"/>
                <a:ea typeface="JetBrains Mono"/>
                <a:cs typeface="JetBrains Mono"/>
                <a:sym typeface="JetBrains Mono"/>
              </a:rPr>
              <a:t>// Type required when no initializer is provided</a:t>
            </a:r>
            <a:endParaRPr sz="1100">
              <a:solidFill>
                <a:srgbClr val="388E3C"/>
              </a:solidFill>
              <a:latin typeface="JetBrains Mono"/>
              <a:ea typeface="JetBrains Mono"/>
              <a:cs typeface="JetBrains Mono"/>
              <a:sym typeface="JetBrains Mono"/>
            </a:endParaRPr>
          </a:p>
          <a:p>
            <a:pPr marL="0" lvl="0" indent="0" algn="l" rtl="0">
              <a:lnSpc>
                <a:spcPct val="115000"/>
              </a:lnSpc>
              <a:spcBef>
                <a:spcPts val="200"/>
              </a:spcBef>
              <a:spcAft>
                <a:spcPts val="0"/>
              </a:spcAft>
              <a:buNone/>
            </a:pPr>
            <a:r>
              <a:rPr lang="en" sz="1100">
                <a:solidFill>
                  <a:srgbClr val="37474F"/>
                </a:solidFill>
                <a:latin typeface="JetBrains Mono"/>
                <a:ea typeface="JetBrains Mono"/>
                <a:cs typeface="JetBrains Mono"/>
                <a:sym typeface="JetBrains Mono"/>
              </a:rPr>
              <a:t>c = 3			</a:t>
            </a:r>
            <a:r>
              <a:rPr lang="en" sz="1100">
                <a:solidFill>
                  <a:srgbClr val="388E3C"/>
                </a:solidFill>
                <a:latin typeface="JetBrains Mono"/>
                <a:ea typeface="JetBrains Mono"/>
                <a:cs typeface="JetBrains Mono"/>
                <a:sym typeface="JetBrains Mono"/>
              </a:rPr>
              <a:t>// Deferred assignment</a:t>
            </a:r>
            <a:endParaRPr sz="1100">
              <a:solidFill>
                <a:srgbClr val="388E3C"/>
              </a:solidFill>
              <a:latin typeface="JetBrains Mono"/>
              <a:ea typeface="JetBrains Mono"/>
              <a:cs typeface="JetBrains Mono"/>
              <a:sym typeface="JetBrains Mono"/>
            </a:endParaRPr>
          </a:p>
          <a:p>
            <a:pPr marL="0" lvl="0" indent="0" algn="l" rtl="0">
              <a:lnSpc>
                <a:spcPct val="115000"/>
              </a:lnSpc>
              <a:spcBef>
                <a:spcPts val="200"/>
              </a:spcBef>
              <a:spcAft>
                <a:spcPts val="0"/>
              </a:spcAft>
              <a:buNone/>
            </a:pPr>
            <a:r>
              <a:rPr lang="en" sz="1100">
                <a:solidFill>
                  <a:srgbClr val="37474F"/>
                </a:solidFill>
                <a:latin typeface="JetBrains Mono"/>
                <a:ea typeface="JetBrains Mono"/>
                <a:cs typeface="JetBrains Mono"/>
                <a:sym typeface="JetBrains Mono"/>
              </a:rPr>
              <a:t>a = 4			</a:t>
            </a:r>
            <a:r>
              <a:rPr lang="en" sz="1100">
                <a:solidFill>
                  <a:srgbClr val="388E3C"/>
                </a:solidFill>
                <a:latin typeface="JetBrains Mono"/>
                <a:ea typeface="JetBrains Mono"/>
                <a:cs typeface="JetBrains Mono"/>
                <a:sym typeface="JetBrains Mono"/>
              </a:rPr>
              <a:t>// Error: </a:t>
            </a:r>
            <a:r>
              <a:rPr lang="en" sz="1100">
                <a:solidFill>
                  <a:srgbClr val="C53929"/>
                </a:solidFill>
                <a:latin typeface="JetBrains Mono"/>
                <a:ea typeface="JetBrains Mono"/>
                <a:cs typeface="JetBrains Mono"/>
                <a:sym typeface="JetBrains Mono"/>
              </a:rPr>
              <a:t>Val cannot be reassigned</a:t>
            </a:r>
            <a:endParaRPr>
              <a:solidFill>
                <a:srgbClr val="3F51B5"/>
              </a:solidFill>
              <a:latin typeface="JetBrains Mono"/>
              <a:ea typeface="JetBrains Mono"/>
              <a:cs typeface="JetBrains Mono"/>
              <a:sym typeface="JetBrains Mono"/>
            </a:endParaRPr>
          </a:p>
          <a:p>
            <a:pPr marL="0" lvl="0" indent="0" algn="l" rtl="0">
              <a:lnSpc>
                <a:spcPct val="115000"/>
              </a:lnSpc>
              <a:spcBef>
                <a:spcPts val="200"/>
              </a:spcBef>
              <a:spcAft>
                <a:spcPts val="0"/>
              </a:spcAft>
              <a:buNone/>
            </a:pPr>
            <a:endParaRPr sz="1100"/>
          </a:p>
          <a:p>
            <a:pPr marL="0" lvl="0" indent="0" algn="l" rtl="0">
              <a:lnSpc>
                <a:spcPct val="115000"/>
              </a:lnSpc>
              <a:spcBef>
                <a:spcPts val="200"/>
              </a:spcBef>
              <a:spcAft>
                <a:spcPts val="0"/>
              </a:spcAft>
              <a:buClr>
                <a:schemeClr val="dk1"/>
              </a:buClr>
              <a:buSzPts val="1800"/>
              <a:buFont typeface="Arial"/>
              <a:buNone/>
            </a:pPr>
            <a:endParaRPr/>
          </a:p>
          <a:p>
            <a:pPr marL="0" lvl="0" indent="0" algn="l" rtl="0">
              <a:lnSpc>
                <a:spcPct val="115000"/>
              </a:lnSpc>
              <a:spcBef>
                <a:spcPts val="200"/>
              </a:spcBef>
              <a:spcAft>
                <a:spcPts val="0"/>
              </a:spcAft>
              <a:buNone/>
            </a:pPr>
            <a:endParaRPr/>
          </a:p>
          <a:p>
            <a:pPr marL="0" lvl="0" indent="0" algn="l" rtl="0">
              <a:lnSpc>
                <a:spcPct val="115000"/>
              </a:lnSpc>
              <a:spcBef>
                <a:spcPts val="200"/>
              </a:spcBef>
              <a:spcAft>
                <a:spcPts val="2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
              <a:t>Biến</a:t>
            </a:r>
            <a:endParaRPr/>
          </a:p>
        </p:txBody>
      </p:sp>
      <p:sp>
        <p:nvSpPr>
          <p:cNvPr id="91" name="Google Shape;91;p17"/>
          <p:cNvSpPr txBox="1">
            <a:spLocks noGrp="1"/>
          </p:cNvSpPr>
          <p:nvPr>
            <p:ph type="body" idx="1"/>
          </p:nvPr>
        </p:nvSpPr>
        <p:spPr>
          <a:xfrm>
            <a:off x="292600" y="1335026"/>
            <a:ext cx="8419800" cy="3066000"/>
          </a:xfrm>
          <a:prstGeom prst="rect">
            <a:avLst/>
          </a:prstGeom>
        </p:spPr>
        <p:txBody>
          <a:bodyPr spcFirstLastPara="1" wrap="square" lIns="0" tIns="73150" rIns="0" bIns="0" anchor="t" anchorCtr="0">
            <a:noAutofit/>
          </a:bodyPr>
          <a:lstStyle/>
          <a:p>
            <a:pPr marL="0" lvl="0" indent="0" algn="l" rtl="0">
              <a:spcBef>
                <a:spcPts val="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const val</a:t>
            </a:r>
            <a:r>
              <a:rPr lang="en">
                <a:latin typeface="JetBrains Mono"/>
                <a:ea typeface="JetBrains Mono"/>
                <a:cs typeface="JetBrains Mono"/>
                <a:sym typeface="JetBrains Mono"/>
              </a:rPr>
              <a:t>/</a:t>
            </a:r>
            <a:r>
              <a:rPr lang="en">
                <a:solidFill>
                  <a:srgbClr val="3F51B5"/>
                </a:solidFill>
                <a:latin typeface="JetBrains Mono"/>
                <a:ea typeface="JetBrains Mono"/>
                <a:cs typeface="JetBrains Mono"/>
                <a:sym typeface="JetBrains Mono"/>
              </a:rPr>
              <a:t>val</a:t>
            </a:r>
            <a:r>
              <a:rPr lang="en">
                <a:solidFill>
                  <a:srgbClr val="37474F"/>
                </a:solidFill>
                <a:latin typeface="JetBrains Mono"/>
                <a:ea typeface="JetBrains Mono"/>
                <a:cs typeface="JetBrains Mono"/>
                <a:sym typeface="JetBrains Mono"/>
              </a:rPr>
              <a:t> myValue: Type = someValue</a:t>
            </a:r>
            <a:endParaRPr/>
          </a:p>
          <a:p>
            <a:pPr marL="457200" lvl="0" indent="-317500" algn="l" rtl="0">
              <a:lnSpc>
                <a:spcPct val="115000"/>
              </a:lnSpc>
              <a:spcBef>
                <a:spcPts val="600"/>
              </a:spcBef>
              <a:spcAft>
                <a:spcPts val="0"/>
              </a:spcAft>
              <a:buSzPts val="1400"/>
              <a:buChar char="●"/>
            </a:pPr>
            <a:r>
              <a:rPr lang="en">
                <a:solidFill>
                  <a:srgbClr val="3F51B5"/>
                </a:solidFill>
                <a:latin typeface="JetBrains Mono"/>
                <a:ea typeface="JetBrains Mono"/>
                <a:cs typeface="JetBrains Mono"/>
                <a:sym typeface="JetBrains Mono"/>
              </a:rPr>
              <a:t>const val</a:t>
            </a:r>
            <a:r>
              <a:rPr lang="en"/>
              <a:t> - compile-time const value</a:t>
            </a:r>
            <a:endParaRPr/>
          </a:p>
          <a:p>
            <a:pPr marL="457200" lvl="0" indent="-317500" algn="l" rtl="0">
              <a:lnSpc>
                <a:spcPct val="115000"/>
              </a:lnSpc>
              <a:spcBef>
                <a:spcPts val="600"/>
              </a:spcBef>
              <a:spcAft>
                <a:spcPts val="0"/>
              </a:spcAft>
              <a:buSzPts val="1400"/>
              <a:buChar char="●"/>
            </a:pPr>
            <a:r>
              <a:rPr lang="en">
                <a:solidFill>
                  <a:srgbClr val="3F51B5"/>
                </a:solidFill>
                <a:latin typeface="JetBrains Mono"/>
                <a:ea typeface="JetBrains Mono"/>
                <a:cs typeface="JetBrains Mono"/>
                <a:sym typeface="JetBrains Mono"/>
              </a:rPr>
              <a:t>val</a:t>
            </a:r>
            <a:r>
              <a:rPr lang="en"/>
              <a:t> - immutable value</a:t>
            </a:r>
            <a:endParaRPr/>
          </a:p>
          <a:p>
            <a:pPr marL="457200" lvl="0" indent="-317500" algn="l" rtl="0">
              <a:lnSpc>
                <a:spcPct val="115000"/>
              </a:lnSpc>
              <a:spcBef>
                <a:spcPts val="600"/>
              </a:spcBef>
              <a:spcAft>
                <a:spcPts val="0"/>
              </a:spcAft>
              <a:buSzPts val="1400"/>
              <a:buChar char="●"/>
            </a:pPr>
            <a:r>
              <a:rPr lang="en"/>
              <a:t>for </a:t>
            </a:r>
            <a:r>
              <a:rPr lang="en">
                <a:solidFill>
                  <a:srgbClr val="3F51B5"/>
                </a:solidFill>
                <a:latin typeface="JetBrains Mono"/>
                <a:ea typeface="JetBrains Mono"/>
                <a:cs typeface="JetBrains Mono"/>
                <a:sym typeface="JetBrains Mono"/>
              </a:rPr>
              <a:t>const val </a:t>
            </a:r>
            <a:r>
              <a:rPr lang="en"/>
              <a:t>use uppercase for naming</a:t>
            </a:r>
            <a:endParaRPr/>
          </a:p>
          <a:p>
            <a:pPr marL="457200" lvl="0" indent="0" algn="l" rtl="0">
              <a:spcBef>
                <a:spcPts val="600"/>
              </a:spcBef>
              <a:spcAft>
                <a:spcPts val="0"/>
              </a:spcAft>
              <a:buNone/>
            </a:pPr>
            <a:endParaRPr/>
          </a:p>
          <a:p>
            <a:pPr marL="0" lvl="0" indent="0" algn="l" rtl="0">
              <a:spcBef>
                <a:spcPts val="600"/>
              </a:spcBef>
              <a:spcAft>
                <a:spcPts val="0"/>
              </a:spcAft>
              <a:buNone/>
            </a:pPr>
            <a:r>
              <a:rPr lang="en">
                <a:solidFill>
                  <a:srgbClr val="3F51B5"/>
                </a:solidFill>
                <a:latin typeface="JetBrains Mono"/>
                <a:ea typeface="JetBrains Mono"/>
                <a:cs typeface="JetBrains Mono"/>
                <a:sym typeface="JetBrains Mono"/>
              </a:rPr>
              <a:t>const val</a:t>
            </a:r>
            <a:r>
              <a:rPr lang="en">
                <a:solidFill>
                  <a:srgbClr val="37474F"/>
                </a:solidFill>
                <a:latin typeface="JetBrains Mono"/>
                <a:ea typeface="JetBrains Mono"/>
                <a:cs typeface="JetBrains Mono"/>
                <a:sym typeface="JetBrains Mono"/>
              </a:rPr>
              <a:t> </a:t>
            </a:r>
            <a:r>
              <a:rPr lang="en" b="1">
                <a:solidFill>
                  <a:srgbClr val="660E7A"/>
                </a:solidFill>
                <a:highlight>
                  <a:schemeClr val="lt1"/>
                </a:highlight>
                <a:latin typeface="JetBrains Mono"/>
                <a:ea typeface="JetBrains Mono"/>
                <a:cs typeface="JetBrains Mono"/>
                <a:sym typeface="JetBrains Mono"/>
              </a:rPr>
              <a:t>NAME</a:t>
            </a:r>
            <a:r>
              <a:rPr lang="en">
                <a:solidFill>
                  <a:srgbClr val="37474F"/>
                </a:solidFill>
                <a:latin typeface="JetBrains Mono"/>
                <a:ea typeface="JetBrains Mono"/>
                <a:cs typeface="JetBrains Mono"/>
                <a:sym typeface="JetBrains Mono"/>
              </a:rPr>
              <a:t> = </a:t>
            </a:r>
            <a:r>
              <a:rPr lang="en" b="1">
                <a:solidFill>
                  <a:srgbClr val="008000"/>
                </a:solidFill>
                <a:highlight>
                  <a:schemeClr val="lt1"/>
                </a:highlight>
                <a:latin typeface="JetBrains Mono"/>
                <a:ea typeface="JetBrains Mono"/>
                <a:cs typeface="JetBrains Mono"/>
                <a:sym typeface="JetBrains Mono"/>
              </a:rPr>
              <a:t>"Kotlin"</a:t>
            </a:r>
            <a:r>
              <a:rPr lang="en">
                <a:solidFill>
                  <a:srgbClr val="37474F"/>
                </a:solidFill>
                <a:latin typeface="JetBrains Mono"/>
                <a:ea typeface="JetBrains Mono"/>
                <a:cs typeface="JetBrains Mono"/>
                <a:sym typeface="JetBrains Mono"/>
              </a:rPr>
              <a:t>	</a:t>
            </a:r>
            <a:r>
              <a:rPr lang="en">
                <a:solidFill>
                  <a:srgbClr val="388E3C"/>
                </a:solidFill>
                <a:latin typeface="JetBrains Mono"/>
                <a:ea typeface="JetBrains Mono"/>
                <a:cs typeface="JetBrains Mono"/>
                <a:sym typeface="JetBrains Mono"/>
              </a:rPr>
              <a:t>// can be calculated at compile-time</a:t>
            </a:r>
            <a:endParaRPr>
              <a:solidFill>
                <a:srgbClr val="388E3C"/>
              </a:solidFill>
              <a:latin typeface="JetBrains Mono"/>
              <a:ea typeface="JetBrains Mono"/>
              <a:cs typeface="JetBrains Mono"/>
              <a:sym typeface="JetBrains Mono"/>
            </a:endParaRPr>
          </a:p>
          <a:p>
            <a:pPr marL="0" lvl="0" indent="0" algn="l" rtl="0">
              <a:spcBef>
                <a:spcPts val="600"/>
              </a:spcBef>
              <a:spcAft>
                <a:spcPts val="600"/>
              </a:spcAft>
              <a:buNone/>
            </a:pPr>
            <a:r>
              <a:rPr lang="en">
                <a:solidFill>
                  <a:srgbClr val="3F51B5"/>
                </a:solidFill>
                <a:latin typeface="JetBrains Mono"/>
                <a:ea typeface="JetBrains Mono"/>
                <a:cs typeface="JetBrains Mono"/>
                <a:sym typeface="JetBrains Mono"/>
              </a:rPr>
              <a:t>val</a:t>
            </a:r>
            <a:r>
              <a:rPr lang="en">
                <a:solidFill>
                  <a:srgbClr val="37474F"/>
                </a:solidFill>
                <a:latin typeface="JetBrains Mono"/>
                <a:ea typeface="JetBrains Mono"/>
                <a:cs typeface="JetBrains Mono"/>
                <a:sym typeface="JetBrains Mono"/>
              </a:rPr>
              <a:t> nameLowered = </a:t>
            </a:r>
            <a:r>
              <a:rPr lang="en" b="1">
                <a:solidFill>
                  <a:srgbClr val="660E7A"/>
                </a:solidFill>
                <a:highlight>
                  <a:schemeClr val="lt1"/>
                </a:highlight>
                <a:latin typeface="JetBrains Mono"/>
                <a:ea typeface="JetBrains Mono"/>
                <a:cs typeface="JetBrains Mono"/>
                <a:sym typeface="JetBrains Mono"/>
              </a:rPr>
              <a:t>NAME</a:t>
            </a:r>
            <a:r>
              <a:rPr lang="en">
                <a:highlight>
                  <a:schemeClr val="lt1"/>
                </a:highlight>
                <a:latin typeface="JetBrains Mono"/>
                <a:ea typeface="JetBrains Mono"/>
                <a:cs typeface="JetBrains Mono"/>
                <a:sym typeface="JetBrains Mono"/>
              </a:rPr>
              <a:t>.</a:t>
            </a:r>
            <a:r>
              <a:rPr lang="en" i="1">
                <a:highlight>
                  <a:schemeClr val="lt1"/>
                </a:highlight>
                <a:latin typeface="JetBrains Mono"/>
                <a:ea typeface="JetBrains Mono"/>
                <a:cs typeface="JetBrains Mono"/>
                <a:sym typeface="JetBrains Mono"/>
              </a:rPr>
              <a:t>lowercase</a:t>
            </a:r>
            <a:r>
              <a:rPr lang="en">
                <a:highlight>
                  <a:schemeClr val="lt1"/>
                </a:highlight>
                <a:latin typeface="JetBrains Mono"/>
                <a:ea typeface="JetBrains Mono"/>
                <a:cs typeface="JetBrains Mono"/>
                <a:sym typeface="JetBrains Mono"/>
              </a:rPr>
              <a:t>()</a:t>
            </a:r>
            <a:r>
              <a:rPr lang="en">
                <a:solidFill>
                  <a:srgbClr val="37474F"/>
                </a:solidFill>
                <a:latin typeface="JetBrains Mono"/>
                <a:ea typeface="JetBrains Mono"/>
                <a:cs typeface="JetBrains Mono"/>
                <a:sym typeface="JetBrains Mono"/>
              </a:rPr>
              <a:t>	 </a:t>
            </a:r>
            <a:r>
              <a:rPr lang="en">
                <a:solidFill>
                  <a:srgbClr val="388E3C"/>
                </a:solidFill>
                <a:latin typeface="JetBrains Mono"/>
                <a:ea typeface="JetBrains Mono"/>
                <a:cs typeface="JetBrains Mono"/>
                <a:sym typeface="JetBrains Mono"/>
              </a:rPr>
              <a:t>// cannot be calculated at compile-time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
              <a:t>Kiểu dữ liệu</a:t>
            </a:r>
            <a:endParaRPr/>
          </a:p>
        </p:txBody>
      </p:sp>
      <p:pic>
        <p:nvPicPr>
          <p:cNvPr id="15362" name="Picture 2">
            <a:extLst>
              <a:ext uri="{FF2B5EF4-FFF2-40B4-BE49-F238E27FC236}">
                <a16:creationId xmlns:a16="http://schemas.microsoft.com/office/drawing/2014/main" id="{D2CA147F-3D82-D148-53E0-8D4DED2E4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8244" y="869448"/>
            <a:ext cx="5293649" cy="3608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682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
              <a:t>Kiểu dữ liệu</a:t>
            </a:r>
            <a:endParaRPr/>
          </a:p>
        </p:txBody>
      </p:sp>
      <p:sp>
        <p:nvSpPr>
          <p:cNvPr id="3" name="TextBox 2">
            <a:extLst>
              <a:ext uri="{FF2B5EF4-FFF2-40B4-BE49-F238E27FC236}">
                <a16:creationId xmlns:a16="http://schemas.microsoft.com/office/drawing/2014/main" id="{99525344-4334-AF37-B23A-5A8698D2FF4A}"/>
              </a:ext>
            </a:extLst>
          </p:cNvPr>
          <p:cNvSpPr txBox="1"/>
          <p:nvPr/>
        </p:nvSpPr>
        <p:spPr>
          <a:xfrm>
            <a:off x="777667" y="1556622"/>
            <a:ext cx="7862131" cy="2320059"/>
          </a:xfrm>
          <a:prstGeom prst="rect">
            <a:avLst/>
          </a:prstGeom>
          <a:noFill/>
        </p:spPr>
        <p:txBody>
          <a:bodyPr wrap="square">
            <a:spAutoFit/>
          </a:bodyPr>
          <a:lstStyle/>
          <a:p>
            <a:pPr algn="just">
              <a:lnSpc>
                <a:spcPct val="150000"/>
              </a:lnSpc>
            </a:pPr>
            <a:r>
              <a:rPr lang="vi-VN" b="1" i="0">
                <a:solidFill>
                  <a:srgbClr val="FF0000"/>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Số thực </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sẽ có 2 loại đó là </a:t>
            </a:r>
            <a:r>
              <a:rPr lang="vi-VN" b="1"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Double</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và </a:t>
            </a:r>
            <a:r>
              <a:rPr lang="vi-VN" b="1"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Float</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Nếu có hằng số để xác định nó là số thực nào thì ta có thể thêm ký tự </a:t>
            </a:r>
            <a:r>
              <a:rPr lang="vi-VN" b="1"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f</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hoặc</a:t>
            </a:r>
            <a:r>
              <a:rPr lang="vi-VN" b="1"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F </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đằng sau hằng số đó:</a:t>
            </a:r>
          </a:p>
          <a:p>
            <a:pPr algn="just">
              <a:lnSpc>
                <a:spcPct val="150000"/>
              </a:lnSpc>
            </a:pPr>
            <a:r>
              <a:rPr lang="vi-VN" b="1" i="1" u="sng">
                <a:solidFill>
                  <a:srgbClr val="333333"/>
                </a:solidFill>
                <a:highlight>
                  <a:srgbClr val="FEFEFE"/>
                </a:highlight>
                <a:latin typeface="Open Sans" panose="020B0606030504020204" pitchFamily="34" charset="0"/>
                <a:ea typeface="Open Sans" panose="020B0606030504020204" pitchFamily="34" charset="0"/>
                <a:cs typeface="Open Sans" panose="020B0606030504020204" pitchFamily="34" charset="0"/>
              </a:rPr>
              <a:t>V</a:t>
            </a:r>
            <a:r>
              <a:rPr lang="vi-VN" b="1" i="1" u="sng">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í dụ:</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113.5 </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sym typeface="Wingdings" pitchFamily="2" charset="2"/>
              </a:rPr>
              <a:t></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kiểu </a:t>
            </a:r>
            <a:r>
              <a:rPr lang="vi-VN" b="1"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Double</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còn 113.5</a:t>
            </a:r>
            <a:r>
              <a:rPr lang="vi-VN" b="1" i="0">
                <a:solidFill>
                  <a:srgbClr val="FF0000"/>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F</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hoặc 113.5</a:t>
            </a:r>
            <a:r>
              <a:rPr lang="vi-VN" b="1" i="0">
                <a:solidFill>
                  <a:srgbClr val="FF0000"/>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f</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sym typeface="Wingdings" pitchFamily="2" charset="2"/>
              </a:rPr>
              <a:t> kiểu</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a:t>
            </a:r>
            <a:r>
              <a:rPr lang="vi-VN" b="1"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Float</a:t>
            </a:r>
          </a:p>
          <a:p>
            <a:pPr algn="just">
              <a:lnSpc>
                <a:spcPct val="150000"/>
              </a:lnSpc>
            </a:pPr>
            <a:endPar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vi-VN" b="1" i="0">
                <a:solidFill>
                  <a:srgbClr val="FF0000"/>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Số nguyên</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có 4 loại : </a:t>
            </a:r>
            <a:r>
              <a:rPr lang="vi-VN" b="1"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Long</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a:t>
            </a:r>
            <a:r>
              <a:rPr lang="vi-VN" b="1"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Int</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a:t>
            </a:r>
            <a:r>
              <a:rPr lang="vi-VN" b="1"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Short</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a:t>
            </a:r>
            <a:r>
              <a:rPr lang="vi-VN" b="1"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Byte</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Ta chú ý trường hợp hằng số của </a:t>
            </a:r>
            <a:r>
              <a:rPr lang="vi-VN" b="1"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Long</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và </a:t>
            </a:r>
            <a:r>
              <a:rPr lang="vi-VN" b="1"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Int</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bằng cách thêm ký tự </a:t>
            </a:r>
            <a:r>
              <a:rPr lang="vi-VN" b="1"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L</a:t>
            </a:r>
          </a:p>
          <a:p>
            <a:pPr algn="just">
              <a:lnSpc>
                <a:spcPct val="150000"/>
              </a:lnSpc>
            </a:pPr>
            <a:r>
              <a:rPr lang="vi-VN" b="1" i="1" u="sng">
                <a:solidFill>
                  <a:srgbClr val="333333"/>
                </a:solidFill>
                <a:highlight>
                  <a:srgbClr val="FEFEFE"/>
                </a:highlight>
                <a:latin typeface="Open Sans" panose="020B0606030504020204" pitchFamily="34" charset="0"/>
                <a:ea typeface="Open Sans" panose="020B0606030504020204" pitchFamily="34" charset="0"/>
                <a:cs typeface="Open Sans" panose="020B0606030504020204" pitchFamily="34" charset="0"/>
              </a:rPr>
              <a:t>V</a:t>
            </a:r>
            <a:r>
              <a:rPr lang="vi-VN" b="1" i="1" u="sng">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í dụ:</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113 </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sym typeface="Wingdings" pitchFamily="2" charset="2"/>
              </a:rPr>
              <a:t> </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kiểu </a:t>
            </a:r>
            <a:r>
              <a:rPr lang="vi-VN" b="1"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Int</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còn 113</a:t>
            </a:r>
            <a:r>
              <a:rPr lang="vi-VN" b="1" i="0">
                <a:solidFill>
                  <a:srgbClr val="FF0000"/>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L</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sym typeface="Wingdings" pitchFamily="2" charset="2"/>
              </a:rPr>
              <a:t> kiểu </a:t>
            </a:r>
            <a:r>
              <a:rPr lang="vi-VN" b="1"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Long</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a:t>
            </a:r>
            <a:r>
              <a:rPr lang="vi-VN" b="1" i="1">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không dùng </a:t>
            </a:r>
            <a:r>
              <a:rPr lang="vi-VN" b="1" i="1">
                <a:solidFill>
                  <a:srgbClr val="FF0000"/>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l</a:t>
            </a:r>
            <a:r>
              <a:rPr lang="vi-VN" b="1" i="1">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thường</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4016696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
              <a:t>Kiểu dữ liệu</a:t>
            </a:r>
            <a:endParaRPr/>
          </a:p>
        </p:txBody>
      </p:sp>
      <p:sp>
        <p:nvSpPr>
          <p:cNvPr id="3" name="TextBox 2">
            <a:extLst>
              <a:ext uri="{FF2B5EF4-FFF2-40B4-BE49-F238E27FC236}">
                <a16:creationId xmlns:a16="http://schemas.microsoft.com/office/drawing/2014/main" id="{99525344-4334-AF37-B23A-5A8698D2FF4A}"/>
              </a:ext>
            </a:extLst>
          </p:cNvPr>
          <p:cNvSpPr txBox="1"/>
          <p:nvPr/>
        </p:nvSpPr>
        <p:spPr>
          <a:xfrm>
            <a:off x="769121" y="932779"/>
            <a:ext cx="7862131" cy="1143070"/>
          </a:xfrm>
          <a:prstGeom prst="rect">
            <a:avLst/>
          </a:prstGeom>
          <a:noFill/>
        </p:spPr>
        <p:txBody>
          <a:bodyPr wrap="square">
            <a:spAutoFit/>
          </a:bodyPr>
          <a:lstStyle/>
          <a:p>
            <a:pPr algn="just">
              <a:lnSpc>
                <a:spcPct val="150000"/>
              </a:lnSpc>
            </a:pPr>
            <a:r>
              <a:rPr lang="vi-VN" sz="2400" b="1" i="0">
                <a:solidFill>
                  <a:schemeClr val="tx1"/>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Cú pháp:</a:t>
            </a:r>
          </a:p>
          <a:p>
            <a:pPr algn="just">
              <a:lnSpc>
                <a:spcPct val="150000"/>
              </a:lnSpc>
            </a:pPr>
            <a:r>
              <a:rPr lang="en-US" sz="2400" b="0" i="0">
                <a:solidFill>
                  <a:srgbClr val="FF0000"/>
                </a:solidFill>
                <a:effectLst/>
                <a:highlight>
                  <a:srgbClr val="FEFEFE"/>
                </a:highlight>
                <a:latin typeface="BevanRegular"/>
              </a:rPr>
              <a:t>var</a:t>
            </a:r>
            <a:r>
              <a:rPr lang="en-US" sz="2400" b="0" i="0">
                <a:solidFill>
                  <a:srgbClr val="555555"/>
                </a:solidFill>
                <a:effectLst/>
                <a:highlight>
                  <a:srgbClr val="FEFEFE"/>
                </a:highlight>
                <a:latin typeface="BevanRegular"/>
              </a:rPr>
              <a:t> tên_biến  : </a:t>
            </a:r>
            <a:r>
              <a:rPr lang="en-US" sz="2400" b="0" i="0">
                <a:solidFill>
                  <a:srgbClr val="FF0000"/>
                </a:solidFill>
                <a:effectLst/>
                <a:highlight>
                  <a:srgbClr val="FEFEFE"/>
                </a:highlight>
                <a:latin typeface="BevanRegular"/>
              </a:rPr>
              <a:t>[Kiểu_Dữ_Liệu] </a:t>
            </a:r>
            <a:r>
              <a:rPr lang="en-US" sz="2400" b="0" i="0">
                <a:solidFill>
                  <a:srgbClr val="555555"/>
                </a:solidFill>
                <a:effectLst/>
                <a:highlight>
                  <a:srgbClr val="FEFEFE"/>
                </a:highlight>
                <a:latin typeface="BevanRegular"/>
              </a:rPr>
              <a:t>= Giá_Trị_Mặc_Định</a:t>
            </a:r>
          </a:p>
        </p:txBody>
      </p:sp>
      <p:sp>
        <p:nvSpPr>
          <p:cNvPr id="4" name="TextBox 3">
            <a:extLst>
              <a:ext uri="{FF2B5EF4-FFF2-40B4-BE49-F238E27FC236}">
                <a16:creationId xmlns:a16="http://schemas.microsoft.com/office/drawing/2014/main" id="{59F474EA-3B0C-E964-11F0-A551F0315D3D}"/>
              </a:ext>
            </a:extLst>
          </p:cNvPr>
          <p:cNvSpPr txBox="1"/>
          <p:nvPr/>
        </p:nvSpPr>
        <p:spPr>
          <a:xfrm>
            <a:off x="2323810" y="2258820"/>
            <a:ext cx="4441395" cy="1993623"/>
          </a:xfrm>
          <a:prstGeom prst="rect">
            <a:avLst/>
          </a:prstGeom>
          <a:noFill/>
        </p:spPr>
        <p:txBody>
          <a:bodyPr wrap="square">
            <a:spAutoFit/>
          </a:bodyPr>
          <a:lstStyle/>
          <a:p>
            <a:pPr fontAlgn="base">
              <a:lnSpc>
                <a:spcPct val="150000"/>
              </a:lnSpc>
            </a:pPr>
            <a:r>
              <a:rPr lang="en-US" b="0">
                <a:solidFill>
                  <a:srgbClr val="01435F"/>
                </a:solidFill>
                <a:effectLst/>
                <a:highlight>
                  <a:srgbClr val="FFFFFF"/>
                </a:highlight>
                <a:latin typeface="Monaco" pitchFamily="2" charset="77"/>
              </a:rPr>
              <a:t>var x = 100L </a:t>
            </a:r>
            <a:r>
              <a:rPr lang="en-US" b="1">
                <a:solidFill>
                  <a:srgbClr val="FF0000"/>
                </a:solidFill>
                <a:effectLst/>
                <a:highlight>
                  <a:srgbClr val="FFFFFF"/>
                </a:highlight>
                <a:latin typeface="Monaco" pitchFamily="2" charset="77"/>
              </a:rPr>
              <a:t>hoặc</a:t>
            </a:r>
            <a:r>
              <a:rPr lang="en-US" b="0">
                <a:solidFill>
                  <a:srgbClr val="01435F"/>
                </a:solidFill>
                <a:effectLst/>
                <a:highlight>
                  <a:srgbClr val="FFFFFF"/>
                </a:highlight>
                <a:latin typeface="Monaco" pitchFamily="2" charset="77"/>
              </a:rPr>
              <a:t> var x:Long=100L</a:t>
            </a:r>
          </a:p>
          <a:p>
            <a:pPr fontAlgn="base">
              <a:lnSpc>
                <a:spcPct val="150000"/>
              </a:lnSpc>
            </a:pPr>
            <a:r>
              <a:rPr lang="en-US" b="0">
                <a:solidFill>
                  <a:srgbClr val="01435F"/>
                </a:solidFill>
                <a:effectLst/>
                <a:highlight>
                  <a:srgbClr val="FFFFFF"/>
                </a:highlight>
                <a:latin typeface="Monaco" pitchFamily="2" charset="77"/>
              </a:rPr>
              <a:t>var y = 113.5 </a:t>
            </a:r>
            <a:r>
              <a:rPr lang="en-US" b="1">
                <a:solidFill>
                  <a:srgbClr val="FF0000"/>
                </a:solidFill>
                <a:effectLst/>
                <a:highlight>
                  <a:srgbClr val="FFFFFF"/>
                </a:highlight>
                <a:latin typeface="Monaco" pitchFamily="2" charset="77"/>
              </a:rPr>
              <a:t>hoặc</a:t>
            </a:r>
            <a:r>
              <a:rPr lang="en-US" b="0">
                <a:solidFill>
                  <a:srgbClr val="01435F"/>
                </a:solidFill>
                <a:effectLst/>
                <a:highlight>
                  <a:srgbClr val="FFFFFF"/>
                </a:highlight>
                <a:latin typeface="Monaco" pitchFamily="2" charset="77"/>
              </a:rPr>
              <a:t> var y:Double=113.5</a:t>
            </a:r>
          </a:p>
          <a:p>
            <a:pPr fontAlgn="base">
              <a:lnSpc>
                <a:spcPct val="150000"/>
              </a:lnSpc>
            </a:pPr>
            <a:r>
              <a:rPr lang="en-US" b="0">
                <a:solidFill>
                  <a:srgbClr val="01435F"/>
                </a:solidFill>
                <a:effectLst/>
                <a:highlight>
                  <a:srgbClr val="FFFFFF"/>
                </a:highlight>
                <a:latin typeface="Monaco" pitchFamily="2" charset="77"/>
              </a:rPr>
              <a:t>var f = 113.5f </a:t>
            </a:r>
            <a:r>
              <a:rPr lang="en-US" b="1">
                <a:solidFill>
                  <a:srgbClr val="FF0000"/>
                </a:solidFill>
                <a:effectLst/>
                <a:highlight>
                  <a:srgbClr val="FFFFFF"/>
                </a:highlight>
                <a:latin typeface="Monaco" pitchFamily="2" charset="77"/>
              </a:rPr>
              <a:t>hoặc</a:t>
            </a:r>
            <a:r>
              <a:rPr lang="en-US" b="0">
                <a:solidFill>
                  <a:srgbClr val="01435F"/>
                </a:solidFill>
                <a:effectLst/>
                <a:highlight>
                  <a:srgbClr val="FFFFFF"/>
                </a:highlight>
                <a:latin typeface="Monaco" pitchFamily="2" charset="77"/>
              </a:rPr>
              <a:t> var f:Float=113.5f</a:t>
            </a:r>
          </a:p>
          <a:p>
            <a:pPr fontAlgn="base">
              <a:lnSpc>
                <a:spcPct val="150000"/>
              </a:lnSpc>
            </a:pPr>
            <a:r>
              <a:rPr lang="en-US" b="0">
                <a:solidFill>
                  <a:srgbClr val="01435F"/>
                </a:solidFill>
                <a:effectLst/>
                <a:highlight>
                  <a:srgbClr val="FFFFFF"/>
                </a:highlight>
                <a:latin typeface="Monaco" pitchFamily="2" charset="77"/>
              </a:rPr>
              <a:t>var i = 113 </a:t>
            </a:r>
            <a:r>
              <a:rPr lang="en-US" b="1">
                <a:solidFill>
                  <a:srgbClr val="FF0000"/>
                </a:solidFill>
                <a:effectLst/>
                <a:highlight>
                  <a:srgbClr val="FFFFFF"/>
                </a:highlight>
                <a:latin typeface="Monaco" pitchFamily="2" charset="77"/>
              </a:rPr>
              <a:t>hoặc</a:t>
            </a:r>
            <a:r>
              <a:rPr lang="en-US" b="0">
                <a:solidFill>
                  <a:srgbClr val="01435F"/>
                </a:solidFill>
                <a:effectLst/>
                <a:highlight>
                  <a:srgbClr val="FFFFFF"/>
                </a:highlight>
                <a:latin typeface="Monaco" pitchFamily="2" charset="77"/>
              </a:rPr>
              <a:t> var i:Int =113</a:t>
            </a:r>
          </a:p>
          <a:p>
            <a:pPr fontAlgn="base">
              <a:lnSpc>
                <a:spcPct val="150000"/>
              </a:lnSpc>
            </a:pPr>
            <a:r>
              <a:rPr lang="en-US" b="0">
                <a:solidFill>
                  <a:srgbClr val="01435F"/>
                </a:solidFill>
                <a:effectLst/>
                <a:highlight>
                  <a:srgbClr val="FFFFFF"/>
                </a:highlight>
                <a:latin typeface="Monaco" pitchFamily="2" charset="77"/>
              </a:rPr>
              <a:t>var s = 8 </a:t>
            </a:r>
            <a:r>
              <a:rPr lang="en-US" b="1">
                <a:solidFill>
                  <a:srgbClr val="FF0000"/>
                </a:solidFill>
                <a:effectLst/>
                <a:highlight>
                  <a:srgbClr val="FFFFFF"/>
                </a:highlight>
                <a:latin typeface="Monaco" pitchFamily="2" charset="77"/>
              </a:rPr>
              <a:t>hoặc</a:t>
            </a:r>
            <a:r>
              <a:rPr lang="en-US" b="0">
                <a:solidFill>
                  <a:srgbClr val="01435F"/>
                </a:solidFill>
                <a:effectLst/>
                <a:highlight>
                  <a:srgbClr val="FFFFFF"/>
                </a:highlight>
                <a:latin typeface="Monaco" pitchFamily="2" charset="77"/>
              </a:rPr>
              <a:t> var s:Short=8</a:t>
            </a:r>
          </a:p>
          <a:p>
            <a:pPr fontAlgn="base">
              <a:lnSpc>
                <a:spcPct val="150000"/>
              </a:lnSpc>
            </a:pPr>
            <a:r>
              <a:rPr lang="en-US" b="0">
                <a:solidFill>
                  <a:srgbClr val="01435F"/>
                </a:solidFill>
                <a:effectLst/>
                <a:highlight>
                  <a:srgbClr val="FFFFFF"/>
                </a:highlight>
                <a:latin typeface="Monaco" pitchFamily="2" charset="77"/>
              </a:rPr>
              <a:t>var b = 1 </a:t>
            </a:r>
            <a:r>
              <a:rPr lang="en-US" b="1">
                <a:solidFill>
                  <a:srgbClr val="FF0000"/>
                </a:solidFill>
                <a:effectLst/>
                <a:highlight>
                  <a:srgbClr val="FFFFFF"/>
                </a:highlight>
                <a:latin typeface="Monaco" pitchFamily="2" charset="77"/>
              </a:rPr>
              <a:t>hoặc</a:t>
            </a:r>
            <a:r>
              <a:rPr lang="en-US" b="0">
                <a:solidFill>
                  <a:srgbClr val="01435F"/>
                </a:solidFill>
                <a:effectLst/>
                <a:highlight>
                  <a:srgbClr val="FFFFFF"/>
                </a:highlight>
                <a:latin typeface="Monaco" pitchFamily="2" charset="77"/>
              </a:rPr>
              <a:t> var b:Byte=1</a:t>
            </a:r>
          </a:p>
        </p:txBody>
      </p:sp>
    </p:spTree>
    <p:extLst>
      <p:ext uri="{BB962C8B-B14F-4D97-AF65-F5344CB8AC3E}">
        <p14:creationId xmlns:p14="http://schemas.microsoft.com/office/powerpoint/2010/main" val="2788008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
              <a:t>Kiểu dữ liệu</a:t>
            </a:r>
            <a:endParaRPr/>
          </a:p>
        </p:txBody>
      </p:sp>
      <p:sp>
        <p:nvSpPr>
          <p:cNvPr id="5" name="TextBox 4">
            <a:extLst>
              <a:ext uri="{FF2B5EF4-FFF2-40B4-BE49-F238E27FC236}">
                <a16:creationId xmlns:a16="http://schemas.microsoft.com/office/drawing/2014/main" id="{E74A5F3D-464A-191B-4C63-6650B04F6CD2}"/>
              </a:ext>
            </a:extLst>
          </p:cNvPr>
          <p:cNvSpPr txBox="1"/>
          <p:nvPr/>
        </p:nvSpPr>
        <p:spPr>
          <a:xfrm>
            <a:off x="292608" y="1020259"/>
            <a:ext cx="8671930" cy="954107"/>
          </a:xfrm>
          <a:prstGeom prst="rect">
            <a:avLst/>
          </a:prstGeom>
          <a:noFill/>
        </p:spPr>
        <p:txBody>
          <a:bodyPr wrap="square">
            <a:spAutoFit/>
          </a:bodyPr>
          <a:lstStyle/>
          <a:p>
            <a:pPr algn="just"/>
            <a:r>
              <a:rPr lang="vi-VN"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Kiểu ký tự dùng để lưu trữ </a:t>
            </a:r>
            <a:r>
              <a:rPr lang="vi-VN" b="1" i="0">
                <a:solidFill>
                  <a:srgbClr val="FF0000"/>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một ký tự </a:t>
            </a:r>
            <a:r>
              <a:rPr lang="vi-VN"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nằm trong </a:t>
            </a:r>
            <a:r>
              <a:rPr lang="vi-VN" b="1"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nháy đơn</a:t>
            </a:r>
          </a:p>
          <a:p>
            <a:pPr algn="just"/>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Kiểu chuỗi dùng để lưu tập các ký tự được để trong cặp </a:t>
            </a:r>
            <a:r>
              <a:rPr lang="vi-VN" b="1"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nháy đôi</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dùng đối tượng </a:t>
            </a:r>
            <a:r>
              <a:rPr lang="vi-VN" b="1" i="0">
                <a:solidFill>
                  <a:srgbClr val="FF0000"/>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String</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để khai báo</a:t>
            </a:r>
          </a:p>
          <a:p>
            <a:pPr algn="just"/>
            <a:r>
              <a:rPr lang="en-US"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Ngoài ra ta có thể khai báo chuỗi trên nhiều dòng bằng cách để trong cặp </a:t>
            </a:r>
            <a:r>
              <a:rPr lang="en-US" b="1"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3 dấu nháy kép</a:t>
            </a:r>
            <a:endParaRPr lang="vi-VN" b="1"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endParaRPr>
          </a:p>
          <a:p>
            <a:pPr algn="just"/>
            <a:endParaRPr lang="en-VN">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DFF15A91-6AA4-D9AD-881A-1BCB57A1E7CE}"/>
              </a:ext>
            </a:extLst>
          </p:cNvPr>
          <p:cNvSpPr txBox="1"/>
          <p:nvPr/>
        </p:nvSpPr>
        <p:spPr>
          <a:xfrm>
            <a:off x="2636378" y="1938028"/>
            <a:ext cx="3593506" cy="2462213"/>
          </a:xfrm>
          <a:prstGeom prst="rect">
            <a:avLst/>
          </a:prstGeom>
          <a:noFill/>
        </p:spPr>
        <p:txBody>
          <a:bodyPr wrap="square">
            <a:spAutoFit/>
          </a:bodyPr>
          <a:lstStyle/>
          <a:p>
            <a:r>
              <a:rPr lang="en-US" sz="1400">
                <a:solidFill>
                  <a:srgbClr val="0033B3"/>
                </a:solidFill>
                <a:effectLst/>
                <a:highlight>
                  <a:srgbClr val="FFFFFF"/>
                </a:highlight>
                <a:latin typeface="JetBrains Mono" panose="02000009000000000000" pitchFamily="49" charset="0"/>
              </a:rPr>
              <a:t>fun </a:t>
            </a:r>
            <a:r>
              <a:rPr lang="en-US" sz="1400">
                <a:solidFill>
                  <a:srgbClr val="00627A"/>
                </a:solidFill>
                <a:effectLst/>
                <a:highlight>
                  <a:srgbClr val="FFFFFF"/>
                </a:highlight>
                <a:latin typeface="JetBrains Mono" panose="02000009000000000000" pitchFamily="49" charset="0"/>
              </a:rPr>
              <a:t>main</a:t>
            </a:r>
            <a:r>
              <a:rPr lang="en-US" sz="1400">
                <a:solidFill>
                  <a:srgbClr val="080808"/>
                </a:solidFill>
                <a:effectLst/>
                <a:highlight>
                  <a:srgbClr val="FFFFFF"/>
                </a:highlight>
                <a:latin typeface="JetBrains Mono" panose="02000009000000000000" pitchFamily="49" charset="0"/>
              </a:rPr>
              <a:t>() {</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a:solidFill>
                  <a:srgbClr val="0033B3"/>
                </a:solidFill>
                <a:effectLst/>
                <a:highlight>
                  <a:srgbClr val="FFFFFF"/>
                </a:highlight>
                <a:latin typeface="JetBrains Mono" panose="02000009000000000000" pitchFamily="49" charset="0"/>
              </a:rPr>
              <a:t>val </a:t>
            </a:r>
            <a:r>
              <a:rPr lang="en-US" sz="1400">
                <a:solidFill>
                  <a:srgbClr val="000000"/>
                </a:solidFill>
                <a:effectLst/>
                <a:highlight>
                  <a:srgbClr val="FFFFFF"/>
                </a:highlight>
                <a:latin typeface="JetBrains Mono" panose="02000009000000000000" pitchFamily="49" charset="0"/>
              </a:rPr>
              <a:t>kytu </a:t>
            </a:r>
            <a:r>
              <a:rPr lang="en-US" sz="1400">
                <a:solidFill>
                  <a:srgbClr val="080808"/>
                </a:solidFill>
                <a:effectLst/>
                <a:highlight>
                  <a:srgbClr val="FFFFFF"/>
                </a:highlight>
                <a:latin typeface="JetBrains Mono" panose="02000009000000000000" pitchFamily="49" charset="0"/>
              </a:rPr>
              <a:t>= </a:t>
            </a:r>
            <a:r>
              <a:rPr lang="en-US" sz="1400">
                <a:solidFill>
                  <a:srgbClr val="067D17"/>
                </a:solidFill>
                <a:effectLst/>
                <a:highlight>
                  <a:srgbClr val="FFFFFF"/>
                </a:highlight>
                <a:latin typeface="JetBrains Mono" panose="02000009000000000000" pitchFamily="49" charset="0"/>
              </a:rPr>
              <a:t>'c'</a:t>
            </a:r>
            <a:br>
              <a:rPr lang="en-US" sz="1400">
                <a:solidFill>
                  <a:srgbClr val="067D17"/>
                </a:solidFill>
                <a:effectLst/>
                <a:highlight>
                  <a:srgbClr val="FFFFFF"/>
                </a:highlight>
                <a:latin typeface="JetBrains Mono" panose="02000009000000000000" pitchFamily="49" charset="0"/>
              </a:rPr>
            </a:br>
            <a:r>
              <a:rPr lang="en-US" sz="1400">
                <a:solidFill>
                  <a:srgbClr val="067D17"/>
                </a:solidFill>
                <a:effectLst/>
                <a:highlight>
                  <a:srgbClr val="FFFFFF"/>
                </a:highlight>
                <a:latin typeface="JetBrains Mono" panose="02000009000000000000" pitchFamily="49" charset="0"/>
              </a:rPr>
              <a:t>    </a:t>
            </a:r>
            <a:r>
              <a:rPr lang="en-US" sz="1400">
                <a:solidFill>
                  <a:srgbClr val="0033B3"/>
                </a:solidFill>
                <a:effectLst/>
                <a:highlight>
                  <a:srgbClr val="FFFFFF"/>
                </a:highlight>
                <a:latin typeface="JetBrains Mono" panose="02000009000000000000" pitchFamily="49" charset="0"/>
              </a:rPr>
              <a:t>val </a:t>
            </a:r>
            <a:r>
              <a:rPr lang="en-US" sz="1400">
                <a:solidFill>
                  <a:srgbClr val="000000"/>
                </a:solidFill>
                <a:effectLst/>
                <a:highlight>
                  <a:srgbClr val="FFFFFF"/>
                </a:highlight>
                <a:latin typeface="JetBrains Mono" panose="02000009000000000000" pitchFamily="49" charset="0"/>
              </a:rPr>
              <a:t>ten </a:t>
            </a:r>
            <a:r>
              <a:rPr lang="en-US" sz="1400">
                <a:solidFill>
                  <a:srgbClr val="080808"/>
                </a:solidFill>
                <a:effectLst/>
                <a:highlight>
                  <a:srgbClr val="FFFFFF"/>
                </a:highlight>
                <a:latin typeface="JetBrains Mono" panose="02000009000000000000" pitchFamily="49" charset="0"/>
              </a:rPr>
              <a:t>= </a:t>
            </a:r>
            <a:r>
              <a:rPr lang="en-US" sz="1400">
                <a:solidFill>
                  <a:srgbClr val="067D17"/>
                </a:solidFill>
                <a:effectLst/>
                <a:highlight>
                  <a:srgbClr val="FFFFFF"/>
                </a:highlight>
                <a:latin typeface="JetBrains Mono" panose="02000009000000000000" pitchFamily="49" charset="0"/>
              </a:rPr>
              <a:t>"Nguyễn Văn Anh"</a:t>
            </a:r>
            <a:br>
              <a:rPr lang="en-US" sz="1400">
                <a:solidFill>
                  <a:srgbClr val="067D17"/>
                </a:solidFill>
                <a:effectLst/>
                <a:highlight>
                  <a:srgbClr val="FFFFFF"/>
                </a:highlight>
                <a:latin typeface="JetBrains Mono" panose="02000009000000000000" pitchFamily="49" charset="0"/>
              </a:rPr>
            </a:br>
            <a:r>
              <a:rPr lang="en-US" sz="1400">
                <a:solidFill>
                  <a:srgbClr val="067D17"/>
                </a:solidFill>
                <a:effectLst/>
                <a:highlight>
                  <a:srgbClr val="FFFFFF"/>
                </a:highlight>
                <a:latin typeface="JetBrains Mono" panose="02000009000000000000" pitchFamily="49" charset="0"/>
              </a:rPr>
              <a:t>    </a:t>
            </a:r>
            <a:r>
              <a:rPr lang="en-US" sz="1400">
                <a:solidFill>
                  <a:srgbClr val="0033B3"/>
                </a:solidFill>
                <a:effectLst/>
                <a:highlight>
                  <a:srgbClr val="FFFFFF"/>
                </a:highlight>
                <a:latin typeface="JetBrains Mono" panose="02000009000000000000" pitchFamily="49" charset="0"/>
              </a:rPr>
              <a:t>val </a:t>
            </a:r>
            <a:r>
              <a:rPr lang="en-US" sz="1400">
                <a:solidFill>
                  <a:srgbClr val="000000"/>
                </a:solidFill>
                <a:effectLst/>
                <a:highlight>
                  <a:srgbClr val="FFFFFF"/>
                </a:highlight>
                <a:latin typeface="JetBrains Mono" panose="02000009000000000000" pitchFamily="49" charset="0"/>
              </a:rPr>
              <a:t>diachi </a:t>
            </a:r>
            <a:r>
              <a:rPr lang="en-US" sz="1400">
                <a:solidFill>
                  <a:srgbClr val="080808"/>
                </a:solidFill>
                <a:effectLst/>
                <a:highlight>
                  <a:srgbClr val="FFFFFF"/>
                </a:highlight>
                <a:latin typeface="JetBrains Mono" panose="02000009000000000000" pitchFamily="49" charset="0"/>
              </a:rPr>
              <a:t>= </a:t>
            </a:r>
            <a:r>
              <a:rPr lang="en-US" sz="1400">
                <a:solidFill>
                  <a:srgbClr val="067D17"/>
                </a:solidFill>
                <a:effectLst/>
                <a:highlight>
                  <a:srgbClr val="FFFFFF"/>
                </a:highlight>
                <a:latin typeface="JetBrains Mono" panose="02000009000000000000" pitchFamily="49" charset="0"/>
              </a:rPr>
              <a:t>"""</a:t>
            </a:r>
            <a:br>
              <a:rPr lang="en-US" sz="1400">
                <a:solidFill>
                  <a:srgbClr val="067D17"/>
                </a:solidFill>
                <a:effectLst/>
                <a:highlight>
                  <a:srgbClr val="FFFFFF"/>
                </a:highlight>
                <a:latin typeface="JetBrains Mono" panose="02000009000000000000" pitchFamily="49" charset="0"/>
              </a:rPr>
            </a:br>
            <a:r>
              <a:rPr lang="en-US" sz="1400">
                <a:solidFill>
                  <a:srgbClr val="067D17"/>
                </a:solidFill>
                <a:effectLst/>
                <a:highlight>
                  <a:srgbClr val="FFFFFF"/>
                </a:highlight>
                <a:latin typeface="JetBrains Mono" panose="02000009000000000000" pitchFamily="49" charset="0"/>
              </a:rPr>
              <a:t>        Quận 12,</a:t>
            </a:r>
            <a:br>
              <a:rPr lang="en-US" sz="1400">
                <a:solidFill>
                  <a:srgbClr val="067D17"/>
                </a:solidFill>
                <a:effectLst/>
                <a:highlight>
                  <a:srgbClr val="FFFFFF"/>
                </a:highlight>
                <a:latin typeface="JetBrains Mono" panose="02000009000000000000" pitchFamily="49" charset="0"/>
              </a:rPr>
            </a:br>
            <a:r>
              <a:rPr lang="en-US" sz="1400">
                <a:solidFill>
                  <a:srgbClr val="067D17"/>
                </a:solidFill>
                <a:effectLst/>
                <a:highlight>
                  <a:srgbClr val="FFFFFF"/>
                </a:highlight>
                <a:latin typeface="JetBrains Mono" panose="02000009000000000000" pitchFamily="49" charset="0"/>
              </a:rPr>
              <a:t>        TPHCM</a:t>
            </a:r>
            <a:br>
              <a:rPr lang="en-US" sz="1400">
                <a:solidFill>
                  <a:srgbClr val="067D17"/>
                </a:solidFill>
                <a:effectLst/>
                <a:highlight>
                  <a:srgbClr val="FFFFFF"/>
                </a:highlight>
                <a:latin typeface="JetBrains Mono" panose="02000009000000000000" pitchFamily="49" charset="0"/>
              </a:rPr>
            </a:br>
            <a:r>
              <a:rPr lang="en-US" sz="1400">
                <a:solidFill>
                  <a:srgbClr val="067D17"/>
                </a:solidFill>
                <a:effectLst/>
                <a:highlight>
                  <a:srgbClr val="FFFFFF"/>
                </a:highlight>
                <a:latin typeface="JetBrains Mono" panose="02000009000000000000" pitchFamily="49" charset="0"/>
              </a:rPr>
              <a:t>    """</a:t>
            </a:r>
            <a:br>
              <a:rPr lang="en-US" sz="1400">
                <a:solidFill>
                  <a:srgbClr val="067D17"/>
                </a:solidFill>
                <a:effectLst/>
                <a:highlight>
                  <a:srgbClr val="FFFFFF"/>
                </a:highlight>
                <a:latin typeface="JetBrains Mono" panose="02000009000000000000" pitchFamily="49" charset="0"/>
              </a:rPr>
            </a:br>
            <a:r>
              <a:rPr lang="en-US" sz="1400">
                <a:solidFill>
                  <a:srgbClr val="067D17"/>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00000"/>
                </a:solidFill>
                <a:effectLst/>
                <a:highlight>
                  <a:srgbClr val="FFFFFF"/>
                </a:highlight>
                <a:latin typeface="JetBrains Mono" panose="02000009000000000000" pitchFamily="49" charset="0"/>
              </a:rPr>
              <a:t>kytu</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00000"/>
                </a:solidFill>
                <a:effectLst/>
                <a:highlight>
                  <a:srgbClr val="FFFFFF"/>
                </a:highlight>
                <a:latin typeface="JetBrains Mono" panose="02000009000000000000" pitchFamily="49" charset="0"/>
              </a:rPr>
              <a:t>ten</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00000"/>
                </a:solidFill>
                <a:effectLst/>
                <a:highlight>
                  <a:srgbClr val="FFFFFF"/>
                </a:highlight>
                <a:latin typeface="JetBrains Mono" panose="02000009000000000000" pitchFamily="49" charset="0"/>
              </a:rPr>
              <a:t>diachi</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a:t>
            </a:r>
          </a:p>
        </p:txBody>
      </p:sp>
    </p:spTree>
    <p:extLst>
      <p:ext uri="{BB962C8B-B14F-4D97-AF65-F5344CB8AC3E}">
        <p14:creationId xmlns:p14="http://schemas.microsoft.com/office/powerpoint/2010/main" val="1745792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
              <a:t>Kiểu dữ liệu</a:t>
            </a:r>
            <a:endParaRPr/>
          </a:p>
        </p:txBody>
      </p:sp>
      <p:sp>
        <p:nvSpPr>
          <p:cNvPr id="5" name="TextBox 4">
            <a:extLst>
              <a:ext uri="{FF2B5EF4-FFF2-40B4-BE49-F238E27FC236}">
                <a16:creationId xmlns:a16="http://schemas.microsoft.com/office/drawing/2014/main" id="{E74A5F3D-464A-191B-4C63-6650B04F6CD2}"/>
              </a:ext>
            </a:extLst>
          </p:cNvPr>
          <p:cNvSpPr txBox="1"/>
          <p:nvPr/>
        </p:nvSpPr>
        <p:spPr>
          <a:xfrm>
            <a:off x="292608" y="1020259"/>
            <a:ext cx="8671930" cy="2185406"/>
          </a:xfrm>
          <a:prstGeom prst="rect">
            <a:avLst/>
          </a:prstGeom>
          <a:noFill/>
        </p:spPr>
        <p:txBody>
          <a:bodyPr wrap="square">
            <a:spAutoFit/>
          </a:bodyPr>
          <a:lstStyle/>
          <a:p>
            <a:pPr algn="l">
              <a:lnSpc>
                <a:spcPct val="200000"/>
              </a:lnSpc>
            </a:pP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Với các kiểu dữ liệu </a:t>
            </a:r>
            <a:r>
              <a:rPr lang="vi-VN" b="1"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Mảng</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Kotlin cung cấp cho ta 8 loại mảng ứng với 8 kiểu dữ liệu được built-in trong Kotlin (</a:t>
            </a:r>
            <a:r>
              <a:rPr lang="vi-VN" b="1" i="1">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ngoại trừ String</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a:t>
            </a:r>
          </a:p>
          <a:p>
            <a:pPr algn="l">
              <a:lnSpc>
                <a:spcPct val="200000"/>
              </a:lnSpc>
            </a:pP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Để khai báo và sử dụng kiểu dữ liệu ta làm như sau:</a:t>
            </a:r>
          </a:p>
          <a:p>
            <a:pPr algn="l">
              <a:lnSpc>
                <a:spcPct val="200000"/>
              </a:lnSpc>
            </a:pPr>
            <a:r>
              <a:rPr lang="vi-VN" b="0" i="0">
                <a:solidFill>
                  <a:srgbClr val="FF0000"/>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a:t>
            </a:r>
            <a:r>
              <a:rPr lang="vi-VN" b="1" i="0">
                <a:solidFill>
                  <a:srgbClr val="FF0000"/>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var</a:t>
            </a:r>
            <a:r>
              <a:rPr lang="vi-VN" b="1" i="0">
                <a:solidFill>
                  <a:srgbClr val="555555"/>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Tên_Mảng = </a:t>
            </a:r>
            <a:r>
              <a:rPr lang="vi-VN" b="1" i="0">
                <a:solidFill>
                  <a:srgbClr val="000080"/>
                </a:solidFill>
                <a:effectLst/>
                <a:highlight>
                  <a:srgbClr val="FFFF00"/>
                </a:highlight>
                <a:latin typeface="Open Sans" panose="020B0606030504020204" pitchFamily="34" charset="0"/>
                <a:ea typeface="Open Sans" panose="020B0606030504020204" pitchFamily="34" charset="0"/>
                <a:cs typeface="Open Sans" panose="020B0606030504020204" pitchFamily="34" charset="0"/>
              </a:rPr>
              <a:t>XXX</a:t>
            </a:r>
            <a:r>
              <a:rPr lang="vi-VN" b="1" i="0">
                <a:solidFill>
                  <a:srgbClr val="FF0000"/>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ArrayOf</a:t>
            </a:r>
            <a:r>
              <a:rPr lang="vi-VN" b="1" i="0">
                <a:solidFill>
                  <a:srgbClr val="555555"/>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(giá trị 1, giá trị 2,…, giá trị n)</a:t>
            </a:r>
          </a:p>
          <a:p>
            <a:pPr algn="l">
              <a:lnSpc>
                <a:spcPct val="200000"/>
              </a:lnSpc>
            </a:pP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Với </a:t>
            </a:r>
            <a:r>
              <a:rPr lang="vi-VN" b="1" i="0">
                <a:solidFill>
                  <a:srgbClr val="333333"/>
                </a:solidFill>
                <a:effectLst/>
                <a:highlight>
                  <a:srgbClr val="FFFF00"/>
                </a:highlight>
                <a:latin typeface="Open Sans" panose="020B0606030504020204" pitchFamily="34" charset="0"/>
                <a:ea typeface="Open Sans" panose="020B0606030504020204" pitchFamily="34" charset="0"/>
                <a:cs typeface="Open Sans" panose="020B0606030504020204" pitchFamily="34" charset="0"/>
              </a:rPr>
              <a:t>XXX</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là 8 kiểu dữ liệu tương ứng (</a:t>
            </a:r>
            <a:r>
              <a:rPr lang="vi-VN" b="1" i="1">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viết thường ký tự đầu</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a:t>
            </a:r>
            <a:endParaRPr lang="vi-VN">
              <a:solidFill>
                <a:srgbClr val="555555"/>
              </a:solidFill>
              <a:highlight>
                <a:srgbClr val="FEFEFE"/>
              </a:highligh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50056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
              <a:t>Kiểu dữ liệu</a:t>
            </a:r>
            <a:endParaRPr/>
          </a:p>
        </p:txBody>
      </p:sp>
      <p:sp>
        <p:nvSpPr>
          <p:cNvPr id="3" name="TextBox 2">
            <a:extLst>
              <a:ext uri="{FF2B5EF4-FFF2-40B4-BE49-F238E27FC236}">
                <a16:creationId xmlns:a16="http://schemas.microsoft.com/office/drawing/2014/main" id="{CB741E88-FF50-1053-55B8-48528AF1E5C2}"/>
              </a:ext>
            </a:extLst>
          </p:cNvPr>
          <p:cNvSpPr txBox="1"/>
          <p:nvPr/>
        </p:nvSpPr>
        <p:spPr>
          <a:xfrm>
            <a:off x="1709440" y="1248823"/>
            <a:ext cx="5670135" cy="2645853"/>
          </a:xfrm>
          <a:prstGeom prst="rect">
            <a:avLst/>
          </a:prstGeom>
          <a:noFill/>
        </p:spPr>
        <p:txBody>
          <a:bodyPr wrap="square">
            <a:spAutoFit/>
          </a:bodyPr>
          <a:lstStyle/>
          <a:p>
            <a:pPr>
              <a:lnSpc>
                <a:spcPct val="150000"/>
              </a:lnSpc>
            </a:pPr>
            <a:r>
              <a:rPr lang="en-US" sz="1400">
                <a:solidFill>
                  <a:srgbClr val="0033B3"/>
                </a:solidFill>
                <a:effectLst/>
                <a:highlight>
                  <a:srgbClr val="FFFFFF"/>
                </a:highlight>
                <a:latin typeface="JetBrains Mono" panose="02000009000000000000" pitchFamily="49" charset="0"/>
              </a:rPr>
              <a:t>fun </a:t>
            </a:r>
            <a:r>
              <a:rPr lang="en-US" sz="1400">
                <a:solidFill>
                  <a:srgbClr val="00627A"/>
                </a:solidFill>
                <a:effectLst/>
                <a:highlight>
                  <a:srgbClr val="FFFFFF"/>
                </a:highlight>
                <a:latin typeface="JetBrains Mono" panose="02000009000000000000" pitchFamily="49" charset="0"/>
              </a:rPr>
              <a:t>main</a:t>
            </a:r>
            <a:r>
              <a:rPr lang="en-US" sz="1400">
                <a:solidFill>
                  <a:srgbClr val="080808"/>
                </a:solidFill>
                <a:effectLst/>
                <a:highlight>
                  <a:srgbClr val="FFFFFF"/>
                </a:highlight>
                <a:latin typeface="JetBrains Mono" panose="02000009000000000000" pitchFamily="49" charset="0"/>
              </a:rPr>
              <a:t>() {</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a:solidFill>
                  <a:srgbClr val="0033B3"/>
                </a:solidFill>
                <a:effectLst/>
                <a:highlight>
                  <a:srgbClr val="FFFFFF"/>
                </a:highlight>
                <a:latin typeface="JetBrains Mono" panose="02000009000000000000" pitchFamily="49" charset="0"/>
              </a:rPr>
              <a:t>val </a:t>
            </a:r>
            <a:r>
              <a:rPr lang="en-US" sz="1400">
                <a:solidFill>
                  <a:srgbClr val="000000"/>
                </a:solidFill>
                <a:effectLst/>
                <a:highlight>
                  <a:srgbClr val="FFFFFF"/>
                </a:highlight>
                <a:latin typeface="JetBrains Mono" panose="02000009000000000000" pitchFamily="49" charset="0"/>
              </a:rPr>
              <a:t>arrX </a:t>
            </a: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intArrayOf</a:t>
            </a:r>
            <a:r>
              <a:rPr lang="en-US" sz="1400">
                <a:solidFill>
                  <a:srgbClr val="080808"/>
                </a:solidFill>
                <a:effectLst/>
                <a:highlight>
                  <a:srgbClr val="FFFFFF"/>
                </a:highlight>
                <a:latin typeface="JetBrains Mono" panose="02000009000000000000" pitchFamily="49" charset="0"/>
              </a:rPr>
              <a:t>(</a:t>
            </a:r>
            <a:r>
              <a:rPr lang="en-US" sz="1400">
                <a:solidFill>
                  <a:srgbClr val="1750EB"/>
                </a:solidFill>
                <a:effectLst/>
                <a:highlight>
                  <a:srgbClr val="FFFFFF"/>
                </a:highlight>
                <a:latin typeface="JetBrains Mono" panose="02000009000000000000" pitchFamily="49" charset="0"/>
              </a:rPr>
              <a:t>1</a:t>
            </a:r>
            <a:r>
              <a:rPr lang="en-US" sz="1400">
                <a:solidFill>
                  <a:srgbClr val="080808"/>
                </a:solidFill>
                <a:effectLst/>
                <a:highlight>
                  <a:srgbClr val="FFFFFF"/>
                </a:highlight>
                <a:latin typeface="JetBrains Mono" panose="02000009000000000000" pitchFamily="49" charset="0"/>
              </a:rPr>
              <a:t>, </a:t>
            </a:r>
            <a:r>
              <a:rPr lang="en-US" sz="1400">
                <a:solidFill>
                  <a:srgbClr val="1750EB"/>
                </a:solidFill>
                <a:effectLst/>
                <a:highlight>
                  <a:srgbClr val="FFFFFF"/>
                </a:highlight>
                <a:latin typeface="JetBrains Mono" panose="02000009000000000000" pitchFamily="49" charset="0"/>
              </a:rPr>
              <a:t>2</a:t>
            </a:r>
            <a:r>
              <a:rPr lang="en-US" sz="1400">
                <a:solidFill>
                  <a:srgbClr val="080808"/>
                </a:solidFill>
                <a:effectLst/>
                <a:highlight>
                  <a:srgbClr val="FFFFFF"/>
                </a:highlight>
                <a:latin typeface="JetBrains Mono" panose="02000009000000000000" pitchFamily="49" charset="0"/>
              </a:rPr>
              <a:t>, </a:t>
            </a:r>
            <a:r>
              <a:rPr lang="en-US" sz="1400">
                <a:solidFill>
                  <a:srgbClr val="1750EB"/>
                </a:solidFill>
                <a:effectLst/>
                <a:highlight>
                  <a:srgbClr val="FFFFFF"/>
                </a:highlight>
                <a:latin typeface="JetBrains Mono" panose="02000009000000000000" pitchFamily="49" charset="0"/>
              </a:rPr>
              <a:t>3</a:t>
            </a:r>
            <a:r>
              <a:rPr lang="en-US" sz="1400">
                <a:solidFill>
                  <a:srgbClr val="080808"/>
                </a:solidFill>
                <a:effectLst/>
                <a:highlight>
                  <a:srgbClr val="FFFFFF"/>
                </a:highlight>
                <a:latin typeface="JetBrains Mono" panose="02000009000000000000" pitchFamily="49" charset="0"/>
              </a:rPr>
              <a:t>, </a:t>
            </a:r>
            <a:r>
              <a:rPr lang="en-US" sz="1400">
                <a:solidFill>
                  <a:srgbClr val="1750EB"/>
                </a:solidFill>
                <a:effectLst/>
                <a:highlight>
                  <a:srgbClr val="FFFFFF"/>
                </a:highlight>
                <a:latin typeface="JetBrains Mono" panose="02000009000000000000" pitchFamily="49" charset="0"/>
              </a:rPr>
              <a:t>5</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00000"/>
                </a:solidFill>
                <a:effectLst/>
                <a:highlight>
                  <a:srgbClr val="FFFFFF"/>
                </a:highlight>
                <a:latin typeface="JetBrains Mono" panose="02000009000000000000" pitchFamily="49" charset="0"/>
              </a:rPr>
              <a:t>arrX</a:t>
            </a:r>
            <a:r>
              <a:rPr lang="en-US" sz="1400">
                <a:solidFill>
                  <a:srgbClr val="080808"/>
                </a:solidFill>
                <a:effectLst/>
                <a:highlight>
                  <a:srgbClr val="FFFFFF"/>
                </a:highlight>
                <a:latin typeface="JetBrains Mono" panose="02000009000000000000" pitchFamily="49" charset="0"/>
              </a:rPr>
              <a:t>[</a:t>
            </a:r>
            <a:r>
              <a:rPr lang="en-US" sz="1400">
                <a:solidFill>
                  <a:srgbClr val="1750EB"/>
                </a:solidFill>
                <a:effectLst/>
                <a:highlight>
                  <a:srgbClr val="FFFFFF"/>
                </a:highlight>
                <a:latin typeface="JetBrains Mono" panose="02000009000000000000" pitchFamily="49" charset="0"/>
              </a:rPr>
              <a:t>1</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a:solidFill>
                  <a:srgbClr val="0033B3"/>
                </a:solidFill>
                <a:effectLst/>
                <a:highlight>
                  <a:srgbClr val="FFFFFF"/>
                </a:highlight>
                <a:latin typeface="JetBrains Mono" panose="02000009000000000000" pitchFamily="49" charset="0"/>
              </a:rPr>
              <a:t>val </a:t>
            </a:r>
            <a:r>
              <a:rPr lang="en-US" sz="1400">
                <a:solidFill>
                  <a:srgbClr val="000000"/>
                </a:solidFill>
                <a:effectLst/>
                <a:highlight>
                  <a:srgbClr val="FFFFFF"/>
                </a:highlight>
                <a:latin typeface="JetBrains Mono" panose="02000009000000000000" pitchFamily="49" charset="0"/>
              </a:rPr>
              <a:t>arrY </a:t>
            </a: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doubleArrayOf</a:t>
            </a:r>
            <a:r>
              <a:rPr lang="en-US" sz="1400">
                <a:solidFill>
                  <a:srgbClr val="080808"/>
                </a:solidFill>
                <a:effectLst/>
                <a:highlight>
                  <a:srgbClr val="FFFFFF"/>
                </a:highlight>
                <a:latin typeface="JetBrains Mono" panose="02000009000000000000" pitchFamily="49" charset="0"/>
              </a:rPr>
              <a:t>(</a:t>
            </a:r>
            <a:r>
              <a:rPr lang="en-US" sz="1400">
                <a:solidFill>
                  <a:srgbClr val="1750EB"/>
                </a:solidFill>
                <a:effectLst/>
                <a:highlight>
                  <a:srgbClr val="FFFFFF"/>
                </a:highlight>
                <a:latin typeface="JetBrains Mono" panose="02000009000000000000" pitchFamily="49" charset="0"/>
              </a:rPr>
              <a:t>1.5</a:t>
            </a:r>
            <a:r>
              <a:rPr lang="en-US" sz="1400">
                <a:solidFill>
                  <a:srgbClr val="080808"/>
                </a:solidFill>
                <a:effectLst/>
                <a:highlight>
                  <a:srgbClr val="FFFFFF"/>
                </a:highlight>
                <a:latin typeface="JetBrains Mono" panose="02000009000000000000" pitchFamily="49" charset="0"/>
              </a:rPr>
              <a:t>, </a:t>
            </a:r>
            <a:r>
              <a:rPr lang="en-US" sz="1400">
                <a:solidFill>
                  <a:srgbClr val="1750EB"/>
                </a:solidFill>
                <a:effectLst/>
                <a:highlight>
                  <a:srgbClr val="FFFFFF"/>
                </a:highlight>
                <a:latin typeface="JetBrains Mono" panose="02000009000000000000" pitchFamily="49" charset="0"/>
              </a:rPr>
              <a:t>2.6</a:t>
            </a:r>
            <a:r>
              <a:rPr lang="en-US" sz="1400">
                <a:solidFill>
                  <a:srgbClr val="080808"/>
                </a:solidFill>
                <a:effectLst/>
                <a:highlight>
                  <a:srgbClr val="FFFFFF"/>
                </a:highlight>
                <a:latin typeface="JetBrains Mono" panose="02000009000000000000" pitchFamily="49" charset="0"/>
              </a:rPr>
              <a:t>, </a:t>
            </a:r>
            <a:r>
              <a:rPr lang="en-US" sz="1400">
                <a:solidFill>
                  <a:srgbClr val="1750EB"/>
                </a:solidFill>
                <a:effectLst/>
                <a:highlight>
                  <a:srgbClr val="FFFFFF"/>
                </a:highlight>
                <a:latin typeface="JetBrains Mono" panose="02000009000000000000" pitchFamily="49" charset="0"/>
              </a:rPr>
              <a:t>9.0</a:t>
            </a:r>
            <a:r>
              <a:rPr lang="en-US" sz="1400">
                <a:solidFill>
                  <a:srgbClr val="080808"/>
                </a:solidFill>
                <a:effectLst/>
                <a:highlight>
                  <a:srgbClr val="FFFFFF"/>
                </a:highlight>
                <a:latin typeface="JetBrains Mono" panose="02000009000000000000" pitchFamily="49" charset="0"/>
              </a:rPr>
              <a:t>, </a:t>
            </a:r>
            <a:r>
              <a:rPr lang="en-US" sz="1400">
                <a:solidFill>
                  <a:srgbClr val="1750EB"/>
                </a:solidFill>
                <a:effectLst/>
                <a:highlight>
                  <a:srgbClr val="FFFFFF"/>
                </a:highlight>
                <a:latin typeface="JetBrains Mono" panose="02000009000000000000" pitchFamily="49" charset="0"/>
              </a:rPr>
              <a:t>10.3</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00000"/>
                </a:solidFill>
                <a:effectLst/>
                <a:highlight>
                  <a:srgbClr val="FFFFFF"/>
                </a:highlight>
                <a:latin typeface="JetBrains Mono" panose="02000009000000000000" pitchFamily="49" charset="0"/>
              </a:rPr>
              <a:t>arrY</a:t>
            </a:r>
            <a:r>
              <a:rPr lang="en-US" sz="1400">
                <a:solidFill>
                  <a:srgbClr val="080808"/>
                </a:solidFill>
                <a:effectLst/>
                <a:highlight>
                  <a:srgbClr val="FFFFFF"/>
                </a:highlight>
                <a:latin typeface="JetBrains Mono" panose="02000009000000000000" pitchFamily="49" charset="0"/>
              </a:rPr>
              <a:t>[</a:t>
            </a:r>
            <a:r>
              <a:rPr lang="en-US" sz="1400">
                <a:solidFill>
                  <a:srgbClr val="1750EB"/>
                </a:solidFill>
                <a:effectLst/>
                <a:highlight>
                  <a:srgbClr val="FFFFFF"/>
                </a:highlight>
                <a:latin typeface="JetBrains Mono" panose="02000009000000000000" pitchFamily="49" charset="0"/>
              </a:rPr>
              <a:t>3</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a:solidFill>
                  <a:srgbClr val="0033B3"/>
                </a:solidFill>
                <a:effectLst/>
                <a:highlight>
                  <a:srgbClr val="FFFFFF"/>
                </a:highlight>
                <a:latin typeface="JetBrains Mono" panose="02000009000000000000" pitchFamily="49" charset="0"/>
              </a:rPr>
              <a:t>val </a:t>
            </a:r>
            <a:r>
              <a:rPr lang="en-US" sz="1400">
                <a:solidFill>
                  <a:srgbClr val="000000"/>
                </a:solidFill>
                <a:effectLst/>
                <a:highlight>
                  <a:srgbClr val="FFFFFF"/>
                </a:highlight>
                <a:latin typeface="JetBrains Mono" panose="02000009000000000000" pitchFamily="49" charset="0"/>
              </a:rPr>
              <a:t>arrC </a:t>
            </a: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charArrayOf</a:t>
            </a:r>
            <a:r>
              <a:rPr lang="en-US" sz="1400">
                <a:solidFill>
                  <a:srgbClr val="080808"/>
                </a:solidFill>
                <a:effectLst/>
                <a:highlight>
                  <a:srgbClr val="FFFFFF"/>
                </a:highlight>
                <a:latin typeface="JetBrains Mono" panose="02000009000000000000" pitchFamily="49" charset="0"/>
              </a:rPr>
              <a:t>(</a:t>
            </a:r>
            <a:r>
              <a:rPr lang="en-US" sz="1400">
                <a:solidFill>
                  <a:srgbClr val="067D17"/>
                </a:solidFill>
                <a:effectLst/>
                <a:highlight>
                  <a:srgbClr val="FFFFFF"/>
                </a:highlight>
                <a:latin typeface="JetBrains Mono" panose="02000009000000000000" pitchFamily="49" charset="0"/>
              </a:rPr>
              <a:t>'a'</a:t>
            </a:r>
            <a:r>
              <a:rPr lang="en-US" sz="1400">
                <a:solidFill>
                  <a:srgbClr val="080808"/>
                </a:solidFill>
                <a:effectLst/>
                <a:highlight>
                  <a:srgbClr val="FFFFFF"/>
                </a:highlight>
                <a:latin typeface="JetBrains Mono" panose="02000009000000000000" pitchFamily="49" charset="0"/>
              </a:rPr>
              <a:t>, </a:t>
            </a:r>
            <a:r>
              <a:rPr lang="en-US" sz="1400">
                <a:solidFill>
                  <a:srgbClr val="067D17"/>
                </a:solidFill>
                <a:effectLst/>
                <a:highlight>
                  <a:srgbClr val="FFFFFF"/>
                </a:highlight>
                <a:latin typeface="JetBrains Mono" panose="02000009000000000000" pitchFamily="49" charset="0"/>
              </a:rPr>
              <a:t>'b'</a:t>
            </a:r>
            <a:r>
              <a:rPr lang="en-US" sz="1400">
                <a:solidFill>
                  <a:srgbClr val="080808"/>
                </a:solidFill>
                <a:effectLst/>
                <a:highlight>
                  <a:srgbClr val="FFFFFF"/>
                </a:highlight>
                <a:latin typeface="JetBrains Mono" panose="02000009000000000000" pitchFamily="49" charset="0"/>
              </a:rPr>
              <a:t>, </a:t>
            </a:r>
            <a:r>
              <a:rPr lang="en-US" sz="1400">
                <a:solidFill>
                  <a:srgbClr val="067D17"/>
                </a:solidFill>
                <a:effectLst/>
                <a:highlight>
                  <a:srgbClr val="FFFFFF"/>
                </a:highlight>
                <a:latin typeface="JetBrains Mono" panose="02000009000000000000" pitchFamily="49" charset="0"/>
              </a:rPr>
              <a:t>'c'</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00000"/>
                </a:solidFill>
                <a:effectLst/>
                <a:highlight>
                  <a:srgbClr val="FFFFFF"/>
                </a:highlight>
                <a:latin typeface="JetBrains Mono" panose="02000009000000000000" pitchFamily="49" charset="0"/>
              </a:rPr>
              <a:t>arrC</a:t>
            </a:r>
            <a:r>
              <a:rPr lang="en-US" sz="1400">
                <a:solidFill>
                  <a:srgbClr val="080808"/>
                </a:solidFill>
                <a:effectLst/>
                <a:highlight>
                  <a:srgbClr val="FFFFFF"/>
                </a:highlight>
                <a:latin typeface="JetBrains Mono" panose="02000009000000000000" pitchFamily="49" charset="0"/>
              </a:rPr>
              <a:t>[</a:t>
            </a:r>
            <a:r>
              <a:rPr lang="en-US" sz="1400">
                <a:solidFill>
                  <a:srgbClr val="1750EB"/>
                </a:solidFill>
                <a:effectLst/>
                <a:highlight>
                  <a:srgbClr val="FFFFFF"/>
                </a:highlight>
                <a:latin typeface="JetBrains Mono" panose="02000009000000000000" pitchFamily="49" charset="0"/>
              </a:rPr>
              <a:t>0</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a:t>
            </a:r>
          </a:p>
        </p:txBody>
      </p:sp>
    </p:spTree>
    <p:extLst>
      <p:ext uri="{BB962C8B-B14F-4D97-AF65-F5344CB8AC3E}">
        <p14:creationId xmlns:p14="http://schemas.microsoft.com/office/powerpoint/2010/main" val="906833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292608" y="292608"/>
            <a:ext cx="85038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
              <a:t>Hàm</a:t>
            </a:r>
            <a:endParaRPr/>
          </a:p>
        </p:txBody>
      </p:sp>
      <p:sp>
        <p:nvSpPr>
          <p:cNvPr id="97" name="Google Shape;97;p18"/>
          <p:cNvSpPr txBox="1">
            <a:spLocks noGrp="1"/>
          </p:cNvSpPr>
          <p:nvPr>
            <p:ph type="body" idx="4294967295"/>
          </p:nvPr>
        </p:nvSpPr>
        <p:spPr>
          <a:xfrm>
            <a:off x="292608" y="967555"/>
            <a:ext cx="5179500" cy="3424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sum(a: Int, b: Int): Int {</a:t>
            </a:r>
            <a:endParaRPr sz="1100">
              <a:solidFill>
                <a:srgbClr val="37474F"/>
              </a:solidFill>
              <a:latin typeface="JetBrains Mono"/>
              <a:ea typeface="JetBrains Mono"/>
              <a:cs typeface="JetBrains Mono"/>
              <a:sym typeface="JetBrains Mono"/>
            </a:endParaRPr>
          </a:p>
          <a:p>
            <a:pPr marL="0" marR="0" lvl="0" indent="0" algn="l" rtl="0">
              <a:lnSpc>
                <a:spcPct val="115000"/>
              </a:lnSpc>
              <a:spcBef>
                <a:spcPts val="200"/>
              </a:spcBef>
              <a:spcAft>
                <a:spcPts val="0"/>
              </a:spcAft>
              <a:buSzPts val="1800"/>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return</a:t>
            </a:r>
            <a:r>
              <a:rPr lang="en" sz="1100">
                <a:solidFill>
                  <a:srgbClr val="37474F"/>
                </a:solidFill>
                <a:latin typeface="JetBrains Mono"/>
                <a:ea typeface="JetBrains Mono"/>
                <a:cs typeface="JetBrains Mono"/>
                <a:sym typeface="JetBrains Mono"/>
              </a:rPr>
              <a:t> a + b</a:t>
            </a:r>
            <a:endParaRPr sz="1100">
              <a:solidFill>
                <a:srgbClr val="37474F"/>
              </a:solidFill>
              <a:latin typeface="JetBrains Mono"/>
              <a:ea typeface="JetBrains Mono"/>
              <a:cs typeface="JetBrains Mono"/>
              <a:sym typeface="JetBrains Mono"/>
            </a:endParaRPr>
          </a:p>
          <a:p>
            <a:pPr marL="0" lvl="0" indent="0" algn="l" rtl="0">
              <a:lnSpc>
                <a:spcPct val="115000"/>
              </a:lnSpc>
              <a:spcBef>
                <a:spcPts val="200"/>
              </a:spcBef>
              <a:spcAft>
                <a:spcPts val="0"/>
              </a:spcAft>
              <a:buSzPts val="1800"/>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marL="0" lvl="0" indent="0" algn="l" rtl="0">
              <a:lnSpc>
                <a:spcPct val="115000"/>
              </a:lnSpc>
              <a:spcBef>
                <a:spcPts val="200"/>
              </a:spcBef>
              <a:spcAft>
                <a:spcPts val="0"/>
              </a:spcAft>
              <a:buSzPts val="1800"/>
              <a:buNone/>
            </a:pPr>
            <a:endParaRPr sz="1100">
              <a:solidFill>
                <a:srgbClr val="37474F"/>
              </a:solidFill>
              <a:latin typeface="JetBrains Mono"/>
              <a:ea typeface="JetBrains Mono"/>
              <a:cs typeface="JetBrains Mono"/>
              <a:sym typeface="JetBrains Mono"/>
            </a:endParaRPr>
          </a:p>
          <a:p>
            <a:pPr marL="0" lvl="0" indent="0" algn="l" rtl="0">
              <a:lnSpc>
                <a:spcPct val="115000"/>
              </a:lnSpc>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mul(a: Int, b: Int) = a * b</a:t>
            </a:r>
            <a:endParaRPr sz="1100">
              <a:solidFill>
                <a:srgbClr val="37474F"/>
              </a:solidFill>
              <a:latin typeface="JetBrains Mono"/>
              <a:ea typeface="JetBrains Mono"/>
              <a:cs typeface="JetBrains Mono"/>
              <a:sym typeface="JetBrains Mono"/>
            </a:endParaRPr>
          </a:p>
          <a:p>
            <a:pPr marL="0" lvl="0" indent="0" algn="l" rtl="0">
              <a:lnSpc>
                <a:spcPct val="115000"/>
              </a:lnSpc>
              <a:spcBef>
                <a:spcPts val="200"/>
              </a:spcBef>
              <a:spcAft>
                <a:spcPts val="0"/>
              </a:spcAft>
              <a:buClr>
                <a:schemeClr val="dk1"/>
              </a:buClr>
              <a:buSzPts val="1800"/>
              <a:buFont typeface="Arial"/>
              <a:buNone/>
            </a:pPr>
            <a:endParaRPr sz="1100">
              <a:solidFill>
                <a:srgbClr val="3F51B5"/>
              </a:solidFill>
              <a:latin typeface="JetBrains Mono"/>
              <a:ea typeface="JetBrains Mono"/>
              <a:cs typeface="JetBrains Mono"/>
              <a:sym typeface="JetBrains Mono"/>
            </a:endParaRPr>
          </a:p>
          <a:p>
            <a:pPr marL="0" lvl="0" indent="0" algn="l" rtl="0">
              <a:lnSpc>
                <a:spcPct val="115000"/>
              </a:lnSpc>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printMul(a: Int, b: Int): Unit {</a:t>
            </a:r>
            <a:endParaRPr sz="1100">
              <a:solidFill>
                <a:srgbClr val="37474F"/>
              </a:solidFill>
              <a:latin typeface="JetBrains Mono"/>
              <a:ea typeface="JetBrains Mono"/>
              <a:cs typeface="JetBrains Mono"/>
              <a:sym typeface="JetBrains Mono"/>
            </a:endParaRPr>
          </a:p>
          <a:p>
            <a:pPr marL="0" lvl="0" indent="0" algn="l" rtl="0">
              <a:lnSpc>
                <a:spcPct val="115000"/>
              </a:lnSpc>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println(mul(a, b))</a:t>
            </a:r>
            <a:endParaRPr sz="1100">
              <a:solidFill>
                <a:srgbClr val="37474F"/>
              </a:solidFill>
              <a:latin typeface="JetBrains Mono"/>
              <a:ea typeface="JetBrains Mono"/>
              <a:cs typeface="JetBrains Mono"/>
              <a:sym typeface="JetBrains Mono"/>
            </a:endParaRPr>
          </a:p>
          <a:p>
            <a:pPr marL="0" lvl="0" indent="0" algn="l" rtl="0">
              <a:lnSpc>
                <a:spcPct val="115000"/>
              </a:lnSpc>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marL="0" lvl="0" indent="0" algn="l" rtl="0">
              <a:lnSpc>
                <a:spcPct val="115000"/>
              </a:lnSpc>
              <a:spcBef>
                <a:spcPts val="200"/>
              </a:spcBef>
              <a:spcAft>
                <a:spcPts val="0"/>
              </a:spcAft>
              <a:buClr>
                <a:schemeClr val="dk1"/>
              </a:buClr>
              <a:buSzPts val="1800"/>
              <a:buFont typeface="Arial"/>
              <a:buNone/>
            </a:pPr>
            <a:endParaRPr sz="1100">
              <a:solidFill>
                <a:srgbClr val="37474F"/>
              </a:solidFill>
              <a:latin typeface="JetBrains Mono"/>
              <a:ea typeface="JetBrains Mono"/>
              <a:cs typeface="JetBrains Mono"/>
              <a:sym typeface="JetBrains Mono"/>
            </a:endParaRPr>
          </a:p>
          <a:p>
            <a:pPr marL="0" lvl="0" indent="0" algn="l" rtl="0">
              <a:lnSpc>
                <a:spcPct val="115000"/>
              </a:lnSpc>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printMul1(a: Int = 1, b: Int) {</a:t>
            </a:r>
            <a:endParaRPr sz="1100">
              <a:solidFill>
                <a:srgbClr val="37474F"/>
              </a:solidFill>
              <a:latin typeface="JetBrains Mono"/>
              <a:ea typeface="JetBrains Mono"/>
              <a:cs typeface="JetBrains Mono"/>
              <a:sym typeface="JetBrains Mono"/>
            </a:endParaRPr>
          </a:p>
          <a:p>
            <a:pPr marL="0" lvl="0" indent="0" algn="l" rtl="0">
              <a:lnSpc>
                <a:spcPct val="115000"/>
              </a:lnSpc>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println(mul(a, b))</a:t>
            </a:r>
            <a:endParaRPr sz="1100">
              <a:solidFill>
                <a:srgbClr val="37474F"/>
              </a:solidFill>
              <a:latin typeface="JetBrains Mono"/>
              <a:ea typeface="JetBrains Mono"/>
              <a:cs typeface="JetBrains Mono"/>
              <a:sym typeface="JetBrains Mono"/>
            </a:endParaRPr>
          </a:p>
          <a:p>
            <a:pPr marL="0" lvl="0" indent="0" algn="l" rtl="0">
              <a:lnSpc>
                <a:spcPct val="115000"/>
              </a:lnSpc>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marL="0" lvl="0" indent="0" algn="l" rtl="0">
              <a:lnSpc>
                <a:spcPct val="115000"/>
              </a:lnSpc>
              <a:spcBef>
                <a:spcPts val="200"/>
              </a:spcBef>
              <a:spcAft>
                <a:spcPts val="0"/>
              </a:spcAft>
              <a:buClr>
                <a:schemeClr val="dk1"/>
              </a:buClr>
              <a:buSzPts val="1800"/>
              <a:buFont typeface="Arial"/>
              <a:buNone/>
            </a:pPr>
            <a:endParaRPr sz="1100">
              <a:solidFill>
                <a:srgbClr val="37474F"/>
              </a:solidFill>
              <a:latin typeface="JetBrains Mono"/>
              <a:ea typeface="JetBrains Mono"/>
              <a:cs typeface="JetBrains Mono"/>
              <a:sym typeface="JetBrains Mono"/>
            </a:endParaRPr>
          </a:p>
          <a:p>
            <a:pPr marL="0" lvl="0" indent="0" algn="l" rtl="0">
              <a:lnSpc>
                <a:spcPct val="115000"/>
              </a:lnSpc>
              <a:spcBef>
                <a:spcPts val="20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printMul2(a: Int, b: Int = 1) = println(mul(a, b))</a:t>
            </a:r>
            <a:endParaRPr sz="1100">
              <a:solidFill>
                <a:srgbClr val="37474F"/>
              </a:solidFill>
              <a:latin typeface="JetBrains Mono"/>
              <a:ea typeface="JetBrains Mono"/>
              <a:cs typeface="JetBrains Mono"/>
              <a:sym typeface="JetBrains Mono"/>
            </a:endParaRPr>
          </a:p>
          <a:p>
            <a:pPr marL="0" lvl="0" indent="0" algn="l" rtl="0">
              <a:lnSpc>
                <a:spcPct val="115000"/>
              </a:lnSpc>
              <a:spcBef>
                <a:spcPts val="200"/>
              </a:spcBef>
              <a:spcAft>
                <a:spcPts val="0"/>
              </a:spcAft>
              <a:buClr>
                <a:schemeClr val="dk1"/>
              </a:buClr>
              <a:buSzPts val="1800"/>
              <a:buFont typeface="Arial"/>
              <a:buNone/>
            </a:pPr>
            <a:endParaRPr sz="1100">
              <a:solidFill>
                <a:srgbClr val="37474F"/>
              </a:solidFill>
              <a:latin typeface="JetBrains Mono"/>
              <a:ea typeface="JetBrains Mono"/>
              <a:cs typeface="JetBrains Mono"/>
              <a:sym typeface="JetBrains Mono"/>
            </a:endParaRPr>
          </a:p>
          <a:p>
            <a:pPr marL="0" lvl="0" indent="0" algn="l" rtl="0">
              <a:lnSpc>
                <a:spcPct val="115000"/>
              </a:lnSpc>
              <a:spcBef>
                <a:spcPts val="200"/>
              </a:spcBef>
              <a:spcAft>
                <a:spcPts val="0"/>
              </a:spcAft>
              <a:buClr>
                <a:schemeClr val="dk1"/>
              </a:buClr>
              <a:buSzPts val="1800"/>
              <a:buFont typeface="Arial"/>
              <a:buNone/>
            </a:pPr>
            <a:endParaRPr sz="1100">
              <a:solidFill>
                <a:srgbClr val="37474F"/>
              </a:solidFill>
              <a:latin typeface="JetBrains Mono"/>
              <a:ea typeface="JetBrains Mono"/>
              <a:cs typeface="JetBrains Mono"/>
              <a:sym typeface="JetBrains Mono"/>
            </a:endParaRPr>
          </a:p>
          <a:p>
            <a:pPr marL="0" lvl="0" indent="0" algn="l" rtl="0">
              <a:lnSpc>
                <a:spcPct val="115000"/>
              </a:lnSpc>
              <a:spcBef>
                <a:spcPts val="200"/>
              </a:spcBef>
              <a:spcAft>
                <a:spcPts val="200"/>
              </a:spcAft>
              <a:buSzPts val="1800"/>
              <a:buNone/>
            </a:pPr>
            <a:endParaRPr sz="1100">
              <a:solidFill>
                <a:srgbClr val="37474F"/>
              </a:solidFill>
              <a:latin typeface="JetBrains Mono"/>
              <a:ea typeface="JetBrains Mono"/>
              <a:cs typeface="JetBrains Mono"/>
              <a:sym typeface="JetBrains Mono"/>
            </a:endParaRPr>
          </a:p>
        </p:txBody>
      </p:sp>
      <p:sp>
        <p:nvSpPr>
          <p:cNvPr id="98" name="Google Shape;98;p18"/>
          <p:cNvSpPr txBox="1">
            <a:spLocks noGrp="1"/>
          </p:cNvSpPr>
          <p:nvPr>
            <p:ph type="body" idx="4294967295"/>
          </p:nvPr>
        </p:nvSpPr>
        <p:spPr>
          <a:xfrm>
            <a:off x="5731950" y="1335024"/>
            <a:ext cx="2940300" cy="29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100"/>
              <a:t>Single expression function.</a:t>
            </a:r>
            <a:endParaRPr sz="1100"/>
          </a:p>
          <a:p>
            <a:pPr marL="0" lvl="0" indent="0" algn="l" rtl="0">
              <a:lnSpc>
                <a:spcPct val="115000"/>
              </a:lnSpc>
              <a:spcBef>
                <a:spcPts val="600"/>
              </a:spcBef>
              <a:spcAft>
                <a:spcPts val="0"/>
              </a:spcAft>
              <a:buSzPts val="1800"/>
              <a:buNone/>
            </a:pPr>
            <a:r>
              <a:rPr lang="en" sz="1100">
                <a:solidFill>
                  <a:srgbClr val="37474F"/>
                </a:solidFill>
                <a:latin typeface="JetBrains Mono"/>
                <a:ea typeface="JetBrains Mono"/>
                <a:cs typeface="JetBrains Mono"/>
                <a:sym typeface="JetBrains Mono"/>
              </a:rPr>
              <a:t>Unit </a:t>
            </a:r>
            <a:r>
              <a:rPr lang="en" sz="1100"/>
              <a:t>means that the function does not return anything meaningful.</a:t>
            </a:r>
            <a:endParaRPr sz="1100"/>
          </a:p>
          <a:p>
            <a:pPr marL="0" lvl="0" indent="0" algn="l" rtl="0">
              <a:lnSpc>
                <a:spcPct val="115000"/>
              </a:lnSpc>
              <a:spcBef>
                <a:spcPts val="600"/>
              </a:spcBef>
              <a:spcAft>
                <a:spcPts val="0"/>
              </a:spcAft>
              <a:buSzPts val="1800"/>
              <a:buNone/>
            </a:pPr>
            <a:r>
              <a:rPr lang="en" sz="1100"/>
              <a:t>It can be omitted.</a:t>
            </a:r>
            <a:endParaRPr sz="1100"/>
          </a:p>
          <a:p>
            <a:pPr marL="0" lvl="0" indent="0" algn="l" rtl="0">
              <a:lnSpc>
                <a:spcPct val="115000"/>
              </a:lnSpc>
              <a:spcBef>
                <a:spcPts val="600"/>
              </a:spcBef>
              <a:spcAft>
                <a:spcPts val="600"/>
              </a:spcAft>
              <a:buSzPts val="1800"/>
              <a:buNone/>
            </a:pPr>
            <a:r>
              <a:rPr lang="en" sz="1100"/>
              <a:t>Arguments can have </a:t>
            </a:r>
            <a:r>
              <a:rPr lang="en" sz="1100" b="1"/>
              <a:t>default</a:t>
            </a:r>
            <a:r>
              <a:rPr lang="en" sz="1100"/>
              <a:t> values.</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400"/>
              <a:buNone/>
            </a:pPr>
            <a:r>
              <a:rPr lang="en"/>
              <a:t>Nội dung</a:t>
            </a:r>
            <a:endParaRPr/>
          </a:p>
        </p:txBody>
      </p:sp>
      <p:sp>
        <p:nvSpPr>
          <p:cNvPr id="47" name="Google Shape;47;p11"/>
          <p:cNvSpPr txBox="1">
            <a:spLocks noGrp="1"/>
          </p:cNvSpPr>
          <p:nvPr>
            <p:ph type="body" idx="1"/>
          </p:nvPr>
        </p:nvSpPr>
        <p:spPr>
          <a:xfrm>
            <a:off x="292608" y="1335024"/>
            <a:ext cx="8419800" cy="2615400"/>
          </a:xfrm>
          <a:prstGeom prst="rect">
            <a:avLst/>
          </a:prstGeom>
        </p:spPr>
        <p:txBody>
          <a:bodyPr spcFirstLastPara="1" wrap="square" lIns="0" tIns="73150" rIns="0" bIns="0" anchor="t" anchorCtr="0">
            <a:noAutofit/>
          </a:bodyPr>
          <a:lstStyle/>
          <a:p>
            <a:pPr marL="457200" lvl="0" indent="-317500" algn="l" rtl="0">
              <a:lnSpc>
                <a:spcPct val="150000"/>
              </a:lnSpc>
              <a:spcBef>
                <a:spcPts val="0"/>
              </a:spcBef>
              <a:spcAft>
                <a:spcPts val="0"/>
              </a:spcAft>
              <a:buSzPts val="1400"/>
              <a:buChar char="●"/>
            </a:pPr>
            <a:r>
              <a:rPr lang="en-US"/>
              <a:t>Giới thiệu về Kotlin</a:t>
            </a:r>
          </a:p>
          <a:p>
            <a:pPr marL="457200" lvl="0" indent="-317500" algn="l" rtl="0">
              <a:lnSpc>
                <a:spcPct val="150000"/>
              </a:lnSpc>
              <a:spcBef>
                <a:spcPts val="0"/>
              </a:spcBef>
              <a:spcAft>
                <a:spcPts val="0"/>
              </a:spcAft>
              <a:buSzPts val="1400"/>
              <a:buChar char="●"/>
            </a:pPr>
            <a:r>
              <a:rPr lang="en-US"/>
              <a:t>Cú pháp</a:t>
            </a:r>
          </a:p>
          <a:p>
            <a:pPr marL="457200" lvl="0" indent="-317500" algn="l" rtl="0">
              <a:lnSpc>
                <a:spcPct val="150000"/>
              </a:lnSpc>
              <a:spcBef>
                <a:spcPts val="0"/>
              </a:spcBef>
              <a:spcAft>
                <a:spcPts val="0"/>
              </a:spcAft>
              <a:buSzPts val="1400"/>
              <a:buChar char="●"/>
            </a:pPr>
            <a:r>
              <a:rPr lang="en-US"/>
              <a:t>Cách tạo biến</a:t>
            </a:r>
          </a:p>
          <a:p>
            <a:pPr marL="457200" lvl="0" indent="-317500" algn="l" rtl="0">
              <a:lnSpc>
                <a:spcPct val="150000"/>
              </a:lnSpc>
              <a:spcBef>
                <a:spcPts val="0"/>
              </a:spcBef>
              <a:spcAft>
                <a:spcPts val="0"/>
              </a:spcAft>
              <a:buSzPts val="1400"/>
              <a:buChar char="●"/>
            </a:pPr>
            <a:r>
              <a:rPr lang="en-US"/>
              <a:t>Kiểu dữ liệu</a:t>
            </a:r>
          </a:p>
          <a:p>
            <a:pPr marL="457200" lvl="0" indent="-317500" algn="l" rtl="0">
              <a:lnSpc>
                <a:spcPct val="150000"/>
              </a:lnSpc>
              <a:spcBef>
                <a:spcPts val="0"/>
              </a:spcBef>
              <a:spcAft>
                <a:spcPts val="0"/>
              </a:spcAft>
              <a:buSzPts val="1400"/>
              <a:buChar char="●"/>
            </a:pPr>
            <a:r>
              <a:rPr lang="en-US"/>
              <a:t>Xử lý tính toán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292608" y="292608"/>
            <a:ext cx="85038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
              <a:t>Toán tử một ngôi</a:t>
            </a:r>
            <a:endParaRPr/>
          </a:p>
        </p:txBody>
      </p:sp>
      <p:graphicFrame>
        <p:nvGraphicFramePr>
          <p:cNvPr id="2" name="Table 1">
            <a:extLst>
              <a:ext uri="{FF2B5EF4-FFF2-40B4-BE49-F238E27FC236}">
                <a16:creationId xmlns:a16="http://schemas.microsoft.com/office/drawing/2014/main" id="{C0567488-C380-C054-B992-BF9E2A6360D3}"/>
              </a:ext>
            </a:extLst>
          </p:cNvPr>
          <p:cNvGraphicFramePr>
            <a:graphicFrameLocks noGrp="1"/>
          </p:cNvGraphicFramePr>
          <p:nvPr>
            <p:extLst>
              <p:ext uri="{D42A27DB-BD31-4B8C-83A1-F6EECF244321}">
                <p14:modId xmlns:p14="http://schemas.microsoft.com/office/powerpoint/2010/main" val="1593095459"/>
              </p:ext>
            </p:extLst>
          </p:nvPr>
        </p:nvGraphicFramePr>
        <p:xfrm>
          <a:off x="1153682" y="1003952"/>
          <a:ext cx="6272616" cy="1295400"/>
        </p:xfrm>
        <a:graphic>
          <a:graphicData uri="http://schemas.openxmlformats.org/drawingml/2006/table">
            <a:tbl>
              <a:tblPr/>
              <a:tblGrid>
                <a:gridCol w="951609">
                  <a:extLst>
                    <a:ext uri="{9D8B030D-6E8A-4147-A177-3AD203B41FA5}">
                      <a16:colId xmlns:a16="http://schemas.microsoft.com/office/drawing/2014/main" val="1110081938"/>
                    </a:ext>
                  </a:extLst>
                </a:gridCol>
                <a:gridCol w="1321573">
                  <a:extLst>
                    <a:ext uri="{9D8B030D-6E8A-4147-A177-3AD203B41FA5}">
                      <a16:colId xmlns:a16="http://schemas.microsoft.com/office/drawing/2014/main" val="3374888019"/>
                    </a:ext>
                  </a:extLst>
                </a:gridCol>
                <a:gridCol w="1589517">
                  <a:extLst>
                    <a:ext uri="{9D8B030D-6E8A-4147-A177-3AD203B41FA5}">
                      <a16:colId xmlns:a16="http://schemas.microsoft.com/office/drawing/2014/main" val="2952984671"/>
                    </a:ext>
                  </a:extLst>
                </a:gridCol>
                <a:gridCol w="2409917">
                  <a:extLst>
                    <a:ext uri="{9D8B030D-6E8A-4147-A177-3AD203B41FA5}">
                      <a16:colId xmlns:a16="http://schemas.microsoft.com/office/drawing/2014/main" val="1284644680"/>
                    </a:ext>
                  </a:extLst>
                </a:gridCol>
              </a:tblGrid>
              <a:tr h="0">
                <a:tc>
                  <a:txBody>
                    <a:bodyPr/>
                    <a:lstStyle/>
                    <a:p>
                      <a:r>
                        <a:rPr lang="en-US" b="1">
                          <a:solidFill>
                            <a:srgbClr val="01435F"/>
                          </a:solidFill>
                          <a:effectLst/>
                          <a:highlight>
                            <a:srgbClr val="E4EEF3"/>
                          </a:highlight>
                        </a:rPr>
                        <a:t>Toán tử</a:t>
                      </a:r>
                      <a:endParaRPr lang="en-US">
                        <a:solidFill>
                          <a:srgbClr val="01435F"/>
                        </a:solidFill>
                        <a:effectLst/>
                        <a:highlight>
                          <a:srgbClr val="E4EEF3"/>
                        </a:highlight>
                      </a:endParaRP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a:noFill/>
                    </a:lnT>
                    <a:lnB w="9525" cap="flat" cmpd="sng" algn="ctr">
                      <a:solidFill>
                        <a:srgbClr val="88C7E2"/>
                      </a:solidFill>
                      <a:prstDash val="solid"/>
                      <a:round/>
                      <a:headEnd type="none" w="med" len="med"/>
                      <a:tailEnd type="none" w="med" len="med"/>
                    </a:lnB>
                    <a:solidFill>
                      <a:srgbClr val="E4EEF3"/>
                    </a:solidFill>
                  </a:tcPr>
                </a:tc>
                <a:tc>
                  <a:txBody>
                    <a:bodyPr/>
                    <a:lstStyle/>
                    <a:p>
                      <a:r>
                        <a:rPr lang="en-US" b="1">
                          <a:solidFill>
                            <a:srgbClr val="01435F"/>
                          </a:solidFill>
                          <a:effectLst/>
                          <a:highlight>
                            <a:srgbClr val="E4EEF3"/>
                          </a:highlight>
                        </a:rPr>
                        <a:t>Mô tả</a:t>
                      </a:r>
                      <a:endParaRPr lang="en-US">
                        <a:solidFill>
                          <a:srgbClr val="01435F"/>
                        </a:solidFill>
                        <a:effectLst/>
                        <a:highlight>
                          <a:srgbClr val="E4EEF3"/>
                        </a:highlight>
                      </a:endParaRP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a:noFill/>
                    </a:lnT>
                    <a:lnB w="9525" cap="flat" cmpd="sng" algn="ctr">
                      <a:solidFill>
                        <a:srgbClr val="88C7E2"/>
                      </a:solidFill>
                      <a:prstDash val="solid"/>
                      <a:round/>
                      <a:headEnd type="none" w="med" len="med"/>
                      <a:tailEnd type="none" w="med" len="med"/>
                    </a:lnB>
                    <a:solidFill>
                      <a:srgbClr val="E4EEF3"/>
                    </a:solidFill>
                  </a:tcPr>
                </a:tc>
                <a:tc>
                  <a:txBody>
                    <a:bodyPr/>
                    <a:lstStyle/>
                    <a:p>
                      <a:r>
                        <a:rPr lang="vi-VN" b="1">
                          <a:solidFill>
                            <a:srgbClr val="01435F"/>
                          </a:solidFill>
                          <a:effectLst/>
                          <a:highlight>
                            <a:srgbClr val="E4EEF3"/>
                          </a:highlight>
                        </a:rPr>
                        <a:t>Phương thức</a:t>
                      </a:r>
                      <a:endParaRPr lang="vi-VN">
                        <a:solidFill>
                          <a:srgbClr val="01435F"/>
                        </a:solidFill>
                        <a:effectLst/>
                        <a:highlight>
                          <a:srgbClr val="E4EEF3"/>
                        </a:highlight>
                      </a:endParaRP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a:noFill/>
                    </a:lnT>
                    <a:lnB w="9525" cap="flat" cmpd="sng" algn="ctr">
                      <a:solidFill>
                        <a:srgbClr val="88C7E2"/>
                      </a:solidFill>
                      <a:prstDash val="solid"/>
                      <a:round/>
                      <a:headEnd type="none" w="med" len="med"/>
                      <a:tailEnd type="none" w="med" len="med"/>
                    </a:lnB>
                    <a:solidFill>
                      <a:srgbClr val="E4EEF3"/>
                    </a:solidFill>
                  </a:tcPr>
                </a:tc>
                <a:tc>
                  <a:txBody>
                    <a:bodyPr/>
                    <a:lstStyle/>
                    <a:p>
                      <a:r>
                        <a:rPr lang="en-US" b="1">
                          <a:solidFill>
                            <a:srgbClr val="01435F"/>
                          </a:solidFill>
                          <a:effectLst/>
                          <a:highlight>
                            <a:srgbClr val="E4EEF3"/>
                          </a:highlight>
                        </a:rPr>
                        <a:t>Ví dụ</a:t>
                      </a:r>
                      <a:endParaRPr lang="en-US">
                        <a:solidFill>
                          <a:srgbClr val="01435F"/>
                        </a:solidFill>
                        <a:effectLst/>
                        <a:highlight>
                          <a:srgbClr val="E4EEF3"/>
                        </a:highlight>
                      </a:endParaRP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a:noFill/>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2809860167"/>
                  </a:ext>
                </a:extLst>
              </a:tr>
              <a:tr h="0">
                <a:tc>
                  <a:txBody>
                    <a:bodyPr/>
                    <a:lstStyle/>
                    <a:p>
                      <a:r>
                        <a:rPr lang="en-VN">
                          <a:solidFill>
                            <a:srgbClr val="01435F"/>
                          </a:solidFill>
                          <a:effectLst/>
                          <a:highlight>
                            <a:srgbClr val="E4EEF3"/>
                          </a:highlight>
                        </a:rPr>
                        <a:t> +</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vi-VN">
                          <a:solidFill>
                            <a:srgbClr val="01435F"/>
                          </a:solidFill>
                          <a:effectLst/>
                          <a:highlight>
                            <a:srgbClr val="E4EEF3"/>
                          </a:highlight>
                        </a:rPr>
                        <a:t> Số dương</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a:solidFill>
                            <a:srgbClr val="01435F"/>
                          </a:solidFill>
                          <a:effectLst/>
                          <a:highlight>
                            <a:srgbClr val="E4EEF3"/>
                          </a:highlight>
                        </a:rPr>
                        <a:t>a.unaryPlus()</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a:solidFill>
                            <a:srgbClr val="01435F"/>
                          </a:solidFill>
                          <a:effectLst/>
                          <a:highlight>
                            <a:srgbClr val="E4EEF3"/>
                          </a:highlight>
                        </a:rPr>
                        <a:t>var a:Int=-8</a:t>
                      </a:r>
                      <a:br>
                        <a:rPr lang="en-US">
                          <a:solidFill>
                            <a:srgbClr val="01435F"/>
                          </a:solidFill>
                          <a:effectLst/>
                          <a:highlight>
                            <a:srgbClr val="E4EEF3"/>
                          </a:highlight>
                        </a:rPr>
                      </a:br>
                      <a:r>
                        <a:rPr lang="en-US">
                          <a:solidFill>
                            <a:srgbClr val="01435F"/>
                          </a:solidFill>
                          <a:effectLst/>
                          <a:highlight>
                            <a:srgbClr val="E4EEF3"/>
                          </a:highlight>
                        </a:rPr>
                        <a:t>var b=a.unaryPlus()</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955360327"/>
                  </a:ext>
                </a:extLst>
              </a:tr>
              <a:tr h="0">
                <a:tc>
                  <a:txBody>
                    <a:bodyPr/>
                    <a:lstStyle/>
                    <a:p>
                      <a:r>
                        <a:rPr lang="en-VN">
                          <a:solidFill>
                            <a:srgbClr val="01435F"/>
                          </a:solidFill>
                          <a:effectLst/>
                          <a:highlight>
                            <a:srgbClr val="E4EEF3"/>
                          </a:highlight>
                        </a:rPr>
                        <a:t> –</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a:solidFill>
                            <a:srgbClr val="01435F"/>
                          </a:solidFill>
                          <a:effectLst/>
                          <a:highlight>
                            <a:srgbClr val="E4EEF3"/>
                          </a:highlight>
                        </a:rPr>
                        <a:t> Số âm</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a:solidFill>
                            <a:srgbClr val="01435F"/>
                          </a:solidFill>
                          <a:effectLst/>
                          <a:highlight>
                            <a:srgbClr val="E4EEF3"/>
                          </a:highlight>
                        </a:rPr>
                        <a:t>a.unaryMinus()</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a:solidFill>
                            <a:srgbClr val="01435F"/>
                          </a:solidFill>
                          <a:effectLst/>
                          <a:highlight>
                            <a:srgbClr val="E4EEF3"/>
                          </a:highlight>
                        </a:rPr>
                        <a:t>var a:Int=-8</a:t>
                      </a:r>
                      <a:br>
                        <a:rPr lang="en-US">
                          <a:solidFill>
                            <a:srgbClr val="01435F"/>
                          </a:solidFill>
                          <a:effectLst/>
                          <a:highlight>
                            <a:srgbClr val="E4EEF3"/>
                          </a:highlight>
                        </a:rPr>
                      </a:br>
                      <a:r>
                        <a:rPr lang="en-US">
                          <a:solidFill>
                            <a:srgbClr val="01435F"/>
                          </a:solidFill>
                          <a:effectLst/>
                          <a:highlight>
                            <a:srgbClr val="E4EEF3"/>
                          </a:highlight>
                        </a:rPr>
                        <a:t>var b=a.unaryMinus()</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3619785003"/>
                  </a:ext>
                </a:extLst>
              </a:tr>
            </a:tbl>
          </a:graphicData>
        </a:graphic>
      </p:graphicFrame>
      <p:sp>
        <p:nvSpPr>
          <p:cNvPr id="4" name="TextBox 3">
            <a:extLst>
              <a:ext uri="{FF2B5EF4-FFF2-40B4-BE49-F238E27FC236}">
                <a16:creationId xmlns:a16="http://schemas.microsoft.com/office/drawing/2014/main" id="{170A5DF8-B5AA-F1EA-E4EF-3AF60336E6DE}"/>
              </a:ext>
            </a:extLst>
          </p:cNvPr>
          <p:cNvSpPr txBox="1"/>
          <p:nvPr/>
        </p:nvSpPr>
        <p:spPr>
          <a:xfrm>
            <a:off x="611024" y="2672747"/>
            <a:ext cx="3328587" cy="1815882"/>
          </a:xfrm>
          <a:prstGeom prst="rect">
            <a:avLst/>
          </a:prstGeom>
          <a:noFill/>
        </p:spPr>
        <p:txBody>
          <a:bodyPr wrap="square">
            <a:spAutoFit/>
          </a:bodyPr>
          <a:lstStyle/>
          <a:p>
            <a:r>
              <a:rPr lang="en-US" sz="1400">
                <a:solidFill>
                  <a:srgbClr val="0033B3"/>
                </a:solidFill>
                <a:effectLst/>
                <a:highlight>
                  <a:srgbClr val="FFFFFF"/>
                </a:highlight>
                <a:latin typeface="JetBrains Mono" panose="02000009000000000000" pitchFamily="49" charset="0"/>
              </a:rPr>
              <a:t>fun </a:t>
            </a:r>
            <a:r>
              <a:rPr lang="en-US" sz="1400">
                <a:solidFill>
                  <a:srgbClr val="00627A"/>
                </a:solidFill>
                <a:effectLst/>
                <a:highlight>
                  <a:srgbClr val="FFFFFF"/>
                </a:highlight>
                <a:latin typeface="JetBrains Mono" panose="02000009000000000000" pitchFamily="49" charset="0"/>
              </a:rPr>
              <a:t>main</a:t>
            </a:r>
            <a:r>
              <a:rPr lang="en-US" sz="1400">
                <a:solidFill>
                  <a:srgbClr val="080808"/>
                </a:solidFill>
                <a:effectLst/>
                <a:highlight>
                  <a:srgbClr val="FFFFFF"/>
                </a:highlight>
                <a:latin typeface="JetBrains Mono" panose="02000009000000000000" pitchFamily="49" charset="0"/>
              </a:rPr>
              <a:t>() {</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a:solidFill>
                  <a:srgbClr val="0033B3"/>
                </a:solidFill>
                <a:effectLst/>
                <a:highlight>
                  <a:srgbClr val="FFFFFF"/>
                </a:highlight>
                <a:latin typeface="JetBrains Mono" panose="02000009000000000000" pitchFamily="49" charset="0"/>
              </a:rPr>
              <a:t>val </a:t>
            </a:r>
            <a:r>
              <a:rPr lang="en-US" sz="1400">
                <a:solidFill>
                  <a:srgbClr val="000000"/>
                </a:solidFill>
                <a:effectLst/>
                <a:highlight>
                  <a:srgbClr val="FFFFFF"/>
                </a:highlight>
                <a:latin typeface="JetBrains Mono" panose="02000009000000000000" pitchFamily="49" charset="0"/>
              </a:rPr>
              <a:t>a</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Int </a:t>
            </a:r>
            <a:r>
              <a:rPr lang="en-US" sz="1400">
                <a:solidFill>
                  <a:srgbClr val="080808"/>
                </a:solidFill>
                <a:effectLst/>
                <a:highlight>
                  <a:srgbClr val="FFFFFF"/>
                </a:highlight>
                <a:latin typeface="JetBrains Mono" panose="02000009000000000000" pitchFamily="49" charset="0"/>
              </a:rPr>
              <a:t>= -</a:t>
            </a:r>
            <a:r>
              <a:rPr lang="en-US" sz="1400">
                <a:solidFill>
                  <a:srgbClr val="1750EB"/>
                </a:solidFill>
                <a:effectLst/>
                <a:highlight>
                  <a:srgbClr val="FFFFFF"/>
                </a:highlight>
                <a:latin typeface="JetBrains Mono" panose="02000009000000000000" pitchFamily="49" charset="0"/>
              </a:rPr>
              <a:t>8</a:t>
            </a:r>
            <a:br>
              <a:rPr lang="en-US" sz="1400">
                <a:solidFill>
                  <a:srgbClr val="1750EB"/>
                </a:solidFill>
                <a:effectLst/>
                <a:highlight>
                  <a:srgbClr val="FFFFFF"/>
                </a:highlight>
                <a:latin typeface="JetBrains Mono" panose="02000009000000000000" pitchFamily="49" charset="0"/>
              </a:rPr>
            </a:br>
            <a:r>
              <a:rPr lang="en-US" sz="1400">
                <a:solidFill>
                  <a:srgbClr val="1750EB"/>
                </a:solidFill>
                <a:effectLst/>
                <a:highlight>
                  <a:srgbClr val="FFFFFF"/>
                </a:highlight>
                <a:latin typeface="JetBrains Mono" panose="02000009000000000000" pitchFamily="49" charset="0"/>
              </a:rPr>
              <a:t>    </a:t>
            </a:r>
            <a:r>
              <a:rPr lang="en-US" sz="1400">
                <a:solidFill>
                  <a:srgbClr val="0033B3"/>
                </a:solidFill>
                <a:effectLst/>
                <a:highlight>
                  <a:srgbClr val="FFFFFF"/>
                </a:highlight>
                <a:latin typeface="JetBrains Mono" panose="02000009000000000000" pitchFamily="49" charset="0"/>
              </a:rPr>
              <a:t>val </a:t>
            </a:r>
            <a:r>
              <a:rPr lang="en-US" sz="1400">
                <a:solidFill>
                  <a:srgbClr val="000000"/>
                </a:solidFill>
                <a:effectLst/>
                <a:highlight>
                  <a:srgbClr val="FFFFFF"/>
                </a:highlight>
                <a:latin typeface="JetBrains Mono" panose="02000009000000000000" pitchFamily="49" charset="0"/>
              </a:rPr>
              <a:t>b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a</a:t>
            </a:r>
            <a:r>
              <a:rPr lang="en-US" sz="1400">
                <a:solidFill>
                  <a:srgbClr val="080808"/>
                </a:solidFill>
                <a:effectLst/>
                <a:highlight>
                  <a:srgbClr val="FFFFFF"/>
                </a:highlight>
                <a:latin typeface="JetBrains Mono" panose="02000009000000000000" pitchFamily="49" charset="0"/>
              </a:rPr>
              <a:t>.unaryPlus()</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a:solidFill>
                  <a:srgbClr val="0033B3"/>
                </a:solidFill>
                <a:effectLst/>
                <a:highlight>
                  <a:srgbClr val="FFFFFF"/>
                </a:highlight>
                <a:latin typeface="JetBrains Mono" panose="02000009000000000000" pitchFamily="49" charset="0"/>
              </a:rPr>
              <a:t>val </a:t>
            </a:r>
            <a:r>
              <a:rPr lang="en-US" sz="1400">
                <a:solidFill>
                  <a:srgbClr val="000000"/>
                </a:solidFill>
                <a:effectLst/>
                <a:highlight>
                  <a:srgbClr val="FFFFFF"/>
                </a:highlight>
                <a:latin typeface="JetBrains Mono" panose="02000009000000000000" pitchFamily="49" charset="0"/>
              </a:rPr>
              <a:t>c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a</a:t>
            </a:r>
            <a:r>
              <a:rPr lang="en-US" sz="1400">
                <a:solidFill>
                  <a:srgbClr val="080808"/>
                </a:solidFill>
                <a:effectLst/>
                <a:highlight>
                  <a:srgbClr val="FFFFFF"/>
                </a:highlight>
                <a:latin typeface="JetBrains Mono" panose="02000009000000000000" pitchFamily="49" charset="0"/>
              </a:rPr>
              <a:t>.unaryMinus()</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67D17"/>
                </a:solidFill>
                <a:effectLst/>
                <a:highlight>
                  <a:srgbClr val="FFFFFF"/>
                </a:highlight>
                <a:latin typeface="JetBrains Mono" panose="02000009000000000000" pitchFamily="49" charset="0"/>
              </a:rPr>
              <a:t>"a = "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a</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67D17"/>
                </a:solidFill>
                <a:effectLst/>
                <a:highlight>
                  <a:srgbClr val="FFFFFF"/>
                </a:highlight>
                <a:latin typeface="JetBrains Mono" panose="02000009000000000000" pitchFamily="49" charset="0"/>
              </a:rPr>
              <a:t>"b = "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b</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67D17"/>
                </a:solidFill>
                <a:effectLst/>
                <a:highlight>
                  <a:srgbClr val="FFFFFF"/>
                </a:highlight>
                <a:latin typeface="JetBrains Mono" panose="02000009000000000000" pitchFamily="49" charset="0"/>
              </a:rPr>
              <a:t>"c = "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c</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a:t>
            </a:r>
          </a:p>
        </p:txBody>
      </p:sp>
      <p:cxnSp>
        <p:nvCxnSpPr>
          <p:cNvPr id="6" name="Straight Arrow Connector 5">
            <a:extLst>
              <a:ext uri="{FF2B5EF4-FFF2-40B4-BE49-F238E27FC236}">
                <a16:creationId xmlns:a16="http://schemas.microsoft.com/office/drawing/2014/main" id="{916090BB-5FA0-EC00-EF74-5B64ABD8359D}"/>
              </a:ext>
            </a:extLst>
          </p:cNvPr>
          <p:cNvCxnSpPr>
            <a:cxnSpLocks/>
          </p:cNvCxnSpPr>
          <p:nvPr/>
        </p:nvCxnSpPr>
        <p:spPr>
          <a:xfrm>
            <a:off x="4144710" y="3281585"/>
            <a:ext cx="151260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DD2F1027-1731-DC2E-C23C-C22B218DE975}"/>
              </a:ext>
            </a:extLst>
          </p:cNvPr>
          <p:cNvSpPr txBox="1"/>
          <p:nvPr/>
        </p:nvSpPr>
        <p:spPr>
          <a:xfrm>
            <a:off x="5862415" y="2672747"/>
            <a:ext cx="2012535" cy="1293111"/>
          </a:xfrm>
          <a:prstGeom prst="rect">
            <a:avLst/>
          </a:prstGeom>
          <a:noFill/>
        </p:spPr>
        <p:txBody>
          <a:bodyPr wrap="square">
            <a:spAutoFit/>
          </a:bodyPr>
          <a:lstStyle/>
          <a:p>
            <a:pPr marL="139700" lvl="0" algn="l" rtl="0">
              <a:lnSpc>
                <a:spcPct val="115000"/>
              </a:lnSpc>
              <a:spcBef>
                <a:spcPts val="600"/>
              </a:spcBef>
              <a:spcAft>
                <a:spcPts val="0"/>
              </a:spcAft>
              <a:buSzPts val="1400"/>
            </a:pPr>
            <a:r>
              <a:rPr lang="vi-VN"/>
              <a:t>Kết quả ta được:</a:t>
            </a:r>
          </a:p>
          <a:p>
            <a:pPr marL="139700" lvl="0" algn="l" rtl="0">
              <a:lnSpc>
                <a:spcPct val="115000"/>
              </a:lnSpc>
              <a:spcBef>
                <a:spcPts val="600"/>
              </a:spcBef>
              <a:spcAft>
                <a:spcPts val="0"/>
              </a:spcAft>
              <a:buSzPts val="1400"/>
            </a:pPr>
            <a:r>
              <a:rPr lang="vi-VN"/>
              <a:t>a = -8</a:t>
            </a:r>
          </a:p>
          <a:p>
            <a:pPr marL="139700" lvl="0" algn="l" rtl="0">
              <a:lnSpc>
                <a:spcPct val="115000"/>
              </a:lnSpc>
              <a:spcBef>
                <a:spcPts val="600"/>
              </a:spcBef>
              <a:spcAft>
                <a:spcPts val="0"/>
              </a:spcAft>
              <a:buSzPts val="1400"/>
            </a:pPr>
            <a:r>
              <a:rPr lang="vi-VN"/>
              <a:t>b = -8</a:t>
            </a:r>
          </a:p>
          <a:p>
            <a:pPr marL="139700" lvl="0" algn="l" rtl="0">
              <a:lnSpc>
                <a:spcPct val="115000"/>
              </a:lnSpc>
              <a:spcBef>
                <a:spcPts val="600"/>
              </a:spcBef>
              <a:spcAft>
                <a:spcPts val="0"/>
              </a:spcAft>
              <a:buSzPts val="1400"/>
            </a:pPr>
            <a:r>
              <a:rPr lang="vi-VN"/>
              <a:t>c = 8</a:t>
            </a:r>
          </a:p>
        </p:txBody>
      </p:sp>
      <p:sp>
        <p:nvSpPr>
          <p:cNvPr id="11" name="TextBox 10">
            <a:extLst>
              <a:ext uri="{FF2B5EF4-FFF2-40B4-BE49-F238E27FC236}">
                <a16:creationId xmlns:a16="http://schemas.microsoft.com/office/drawing/2014/main" id="{EB54D791-1E1B-50FB-89F5-186EE5ED7B2A}"/>
              </a:ext>
            </a:extLst>
          </p:cNvPr>
          <p:cNvSpPr txBox="1"/>
          <p:nvPr/>
        </p:nvSpPr>
        <p:spPr>
          <a:xfrm>
            <a:off x="3781515" y="4112228"/>
            <a:ext cx="4572000" cy="738664"/>
          </a:xfrm>
          <a:prstGeom prst="rect">
            <a:avLst/>
          </a:prstGeom>
          <a:noFill/>
        </p:spPr>
        <p:txBody>
          <a:bodyPr wrap="square">
            <a:spAutoFit/>
          </a:bodyPr>
          <a:lstStyle/>
          <a:p>
            <a:pPr algn="just"/>
            <a:r>
              <a:rPr lang="vi-VN" b="1"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Lưu ý: unaryPlus</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và </a:t>
            </a:r>
            <a:r>
              <a:rPr lang="vi-VN" b="1"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unaryMinus</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không làm thay đổi giá trị nội tại của biến, mà nó trả về một giá trị, ta cần có biến để lưu lại giá trị này.</a:t>
            </a:r>
            <a:endParaRPr lang="en-VN">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77489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292608" y="292608"/>
            <a:ext cx="85038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
              <a:t>Toán tử số học</a:t>
            </a:r>
            <a:endParaRPr/>
          </a:p>
        </p:txBody>
      </p:sp>
      <p:graphicFrame>
        <p:nvGraphicFramePr>
          <p:cNvPr id="3" name="Table 2">
            <a:extLst>
              <a:ext uri="{FF2B5EF4-FFF2-40B4-BE49-F238E27FC236}">
                <a16:creationId xmlns:a16="http://schemas.microsoft.com/office/drawing/2014/main" id="{BF64F136-F651-C5BA-634A-F8D423793011}"/>
              </a:ext>
            </a:extLst>
          </p:cNvPr>
          <p:cNvGraphicFramePr>
            <a:graphicFrameLocks noGrp="1"/>
          </p:cNvGraphicFramePr>
          <p:nvPr>
            <p:extLst>
              <p:ext uri="{D42A27DB-BD31-4B8C-83A1-F6EECF244321}">
                <p14:modId xmlns:p14="http://schemas.microsoft.com/office/powerpoint/2010/main" val="1831711735"/>
              </p:ext>
            </p:extLst>
          </p:nvPr>
        </p:nvGraphicFramePr>
        <p:xfrm>
          <a:off x="1748991" y="1236846"/>
          <a:ext cx="5694396" cy="2614612"/>
        </p:xfrm>
        <a:graphic>
          <a:graphicData uri="http://schemas.openxmlformats.org/drawingml/2006/table">
            <a:tbl>
              <a:tblPr/>
              <a:tblGrid>
                <a:gridCol w="1081194">
                  <a:extLst>
                    <a:ext uri="{9D8B030D-6E8A-4147-A177-3AD203B41FA5}">
                      <a16:colId xmlns:a16="http://schemas.microsoft.com/office/drawing/2014/main" val="116703896"/>
                    </a:ext>
                  </a:extLst>
                </a:gridCol>
                <a:gridCol w="1766004">
                  <a:extLst>
                    <a:ext uri="{9D8B030D-6E8A-4147-A177-3AD203B41FA5}">
                      <a16:colId xmlns:a16="http://schemas.microsoft.com/office/drawing/2014/main" val="1972279405"/>
                    </a:ext>
                  </a:extLst>
                </a:gridCol>
                <a:gridCol w="1423599">
                  <a:extLst>
                    <a:ext uri="{9D8B030D-6E8A-4147-A177-3AD203B41FA5}">
                      <a16:colId xmlns:a16="http://schemas.microsoft.com/office/drawing/2014/main" val="1482293514"/>
                    </a:ext>
                  </a:extLst>
                </a:gridCol>
                <a:gridCol w="1423599">
                  <a:extLst>
                    <a:ext uri="{9D8B030D-6E8A-4147-A177-3AD203B41FA5}">
                      <a16:colId xmlns:a16="http://schemas.microsoft.com/office/drawing/2014/main" val="1906592377"/>
                    </a:ext>
                  </a:extLst>
                </a:gridCol>
              </a:tblGrid>
              <a:tr h="269987">
                <a:tc>
                  <a:txBody>
                    <a:bodyPr/>
                    <a:lstStyle/>
                    <a:p>
                      <a:r>
                        <a:rPr lang="en-US" sz="1300" b="1">
                          <a:solidFill>
                            <a:srgbClr val="01435F"/>
                          </a:solidFill>
                          <a:effectLst/>
                          <a:highlight>
                            <a:srgbClr val="E4EEF3"/>
                          </a:highlight>
                        </a:rPr>
                        <a:t>Toán tử</a:t>
                      </a:r>
                      <a:endParaRPr lang="en-US" sz="1300">
                        <a:solidFill>
                          <a:srgbClr val="01435F"/>
                        </a:solidFill>
                        <a:effectLst/>
                        <a:highlight>
                          <a:srgbClr val="E4EEF3"/>
                        </a:highlight>
                      </a:endParaRPr>
                    </a:p>
                  </a:txBody>
                  <a:tcPr marL="109904" marR="109904" marT="35525" marB="3552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a:noFill/>
                    </a:lnT>
                    <a:lnB w="9525" cap="flat" cmpd="sng" algn="ctr">
                      <a:solidFill>
                        <a:srgbClr val="88C7E2"/>
                      </a:solidFill>
                      <a:prstDash val="solid"/>
                      <a:round/>
                      <a:headEnd type="none" w="med" len="med"/>
                      <a:tailEnd type="none" w="med" len="med"/>
                    </a:lnB>
                    <a:solidFill>
                      <a:srgbClr val="E4EEF3"/>
                    </a:solidFill>
                  </a:tcPr>
                </a:tc>
                <a:tc>
                  <a:txBody>
                    <a:bodyPr/>
                    <a:lstStyle/>
                    <a:p>
                      <a:r>
                        <a:rPr lang="en-US" sz="1300" b="1">
                          <a:solidFill>
                            <a:srgbClr val="01435F"/>
                          </a:solidFill>
                          <a:effectLst/>
                          <a:highlight>
                            <a:srgbClr val="E4EEF3"/>
                          </a:highlight>
                        </a:rPr>
                        <a:t>Mô tả</a:t>
                      </a:r>
                      <a:endParaRPr lang="en-US" sz="1300">
                        <a:solidFill>
                          <a:srgbClr val="01435F"/>
                        </a:solidFill>
                        <a:effectLst/>
                        <a:highlight>
                          <a:srgbClr val="E4EEF3"/>
                        </a:highlight>
                      </a:endParaRPr>
                    </a:p>
                  </a:txBody>
                  <a:tcPr marL="109904" marR="109904" marT="35525" marB="3552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a:noFill/>
                    </a:lnT>
                    <a:lnB w="9525" cap="flat" cmpd="sng" algn="ctr">
                      <a:solidFill>
                        <a:srgbClr val="88C7E2"/>
                      </a:solidFill>
                      <a:prstDash val="solid"/>
                      <a:round/>
                      <a:headEnd type="none" w="med" len="med"/>
                      <a:tailEnd type="none" w="med" len="med"/>
                    </a:lnB>
                    <a:solidFill>
                      <a:srgbClr val="E4EEF3"/>
                    </a:solidFill>
                  </a:tcPr>
                </a:tc>
                <a:tc>
                  <a:txBody>
                    <a:bodyPr/>
                    <a:lstStyle/>
                    <a:p>
                      <a:r>
                        <a:rPr lang="vi-VN" sz="1300" b="1">
                          <a:solidFill>
                            <a:srgbClr val="01435F"/>
                          </a:solidFill>
                          <a:effectLst/>
                          <a:highlight>
                            <a:srgbClr val="E4EEF3"/>
                          </a:highlight>
                        </a:rPr>
                        <a:t>Phương thức</a:t>
                      </a:r>
                      <a:endParaRPr lang="vi-VN" sz="1300">
                        <a:solidFill>
                          <a:srgbClr val="01435F"/>
                        </a:solidFill>
                        <a:effectLst/>
                        <a:highlight>
                          <a:srgbClr val="E4EEF3"/>
                        </a:highlight>
                      </a:endParaRPr>
                    </a:p>
                  </a:txBody>
                  <a:tcPr marL="109904" marR="109904" marT="35525" marB="3552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a:noFill/>
                    </a:lnT>
                    <a:lnB w="9525" cap="flat" cmpd="sng" algn="ctr">
                      <a:solidFill>
                        <a:srgbClr val="88C7E2"/>
                      </a:solidFill>
                      <a:prstDash val="solid"/>
                      <a:round/>
                      <a:headEnd type="none" w="med" len="med"/>
                      <a:tailEnd type="none" w="med" len="med"/>
                    </a:lnB>
                    <a:solidFill>
                      <a:srgbClr val="E4EEF3"/>
                    </a:solidFill>
                  </a:tcPr>
                </a:tc>
                <a:tc>
                  <a:txBody>
                    <a:bodyPr/>
                    <a:lstStyle/>
                    <a:p>
                      <a:r>
                        <a:rPr lang="en-US" sz="1300" b="1">
                          <a:solidFill>
                            <a:srgbClr val="01435F"/>
                          </a:solidFill>
                          <a:effectLst/>
                          <a:highlight>
                            <a:srgbClr val="E4EEF3"/>
                          </a:highlight>
                        </a:rPr>
                        <a:t>Ví dụ</a:t>
                      </a:r>
                      <a:endParaRPr lang="en-US" sz="1300">
                        <a:solidFill>
                          <a:srgbClr val="01435F"/>
                        </a:solidFill>
                        <a:effectLst/>
                        <a:highlight>
                          <a:srgbClr val="E4EEF3"/>
                        </a:highlight>
                      </a:endParaRPr>
                    </a:p>
                  </a:txBody>
                  <a:tcPr marL="109904" marR="109904" marT="35525" marB="3552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a:noFill/>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826205897"/>
                  </a:ext>
                </a:extLst>
              </a:tr>
              <a:tr h="468925">
                <a:tc>
                  <a:txBody>
                    <a:bodyPr/>
                    <a:lstStyle/>
                    <a:p>
                      <a:r>
                        <a:rPr lang="en-VN" sz="1300">
                          <a:solidFill>
                            <a:srgbClr val="01435F"/>
                          </a:solidFill>
                          <a:effectLst/>
                          <a:highlight>
                            <a:srgbClr val="E4EEF3"/>
                          </a:highlight>
                        </a:rPr>
                        <a:t> +</a:t>
                      </a:r>
                    </a:p>
                  </a:txBody>
                  <a:tcPr marL="109904" marR="109904" marT="35525" marB="3552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300">
                          <a:solidFill>
                            <a:srgbClr val="01435F"/>
                          </a:solidFill>
                          <a:effectLst/>
                          <a:highlight>
                            <a:srgbClr val="E4EEF3"/>
                          </a:highlight>
                        </a:rPr>
                        <a:t> Cộng</a:t>
                      </a:r>
                    </a:p>
                  </a:txBody>
                  <a:tcPr marL="109904" marR="109904" marT="35525" marB="3552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300">
                          <a:solidFill>
                            <a:srgbClr val="01435F"/>
                          </a:solidFill>
                          <a:effectLst/>
                          <a:highlight>
                            <a:srgbClr val="E4EEF3"/>
                          </a:highlight>
                        </a:rPr>
                        <a:t>a.plus(b)</a:t>
                      </a:r>
                    </a:p>
                  </a:txBody>
                  <a:tcPr marL="109904" marR="109904" marT="35525" marB="3552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300">
                          <a:solidFill>
                            <a:srgbClr val="01435F"/>
                          </a:solidFill>
                          <a:effectLst/>
                          <a:highlight>
                            <a:srgbClr val="E4EEF3"/>
                          </a:highlight>
                        </a:rPr>
                        <a:t>8 + 5 =&gt; 13</a:t>
                      </a:r>
                    </a:p>
                    <a:p>
                      <a:r>
                        <a:rPr lang="en-US" sz="1300">
                          <a:solidFill>
                            <a:srgbClr val="01435F"/>
                          </a:solidFill>
                          <a:effectLst/>
                          <a:highlight>
                            <a:srgbClr val="E4EEF3"/>
                          </a:highlight>
                        </a:rPr>
                        <a:t>8.plus(5) =&gt;13</a:t>
                      </a:r>
                    </a:p>
                  </a:txBody>
                  <a:tcPr marL="109904" marR="109904" marT="35525" marB="3552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950552587"/>
                  </a:ext>
                </a:extLst>
              </a:tr>
              <a:tr h="468925">
                <a:tc>
                  <a:txBody>
                    <a:bodyPr/>
                    <a:lstStyle/>
                    <a:p>
                      <a:r>
                        <a:rPr lang="en-VN" sz="1300">
                          <a:solidFill>
                            <a:srgbClr val="01435F"/>
                          </a:solidFill>
                          <a:effectLst/>
                          <a:highlight>
                            <a:srgbClr val="E4EEF3"/>
                          </a:highlight>
                        </a:rPr>
                        <a:t> –</a:t>
                      </a:r>
                    </a:p>
                  </a:txBody>
                  <a:tcPr marL="109904" marR="109904" marT="35525" marB="3552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300">
                          <a:solidFill>
                            <a:srgbClr val="01435F"/>
                          </a:solidFill>
                          <a:effectLst/>
                          <a:highlight>
                            <a:srgbClr val="E4EEF3"/>
                          </a:highlight>
                        </a:rPr>
                        <a:t> Trừ</a:t>
                      </a:r>
                    </a:p>
                  </a:txBody>
                  <a:tcPr marL="109904" marR="109904" marT="35525" marB="3552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300">
                          <a:solidFill>
                            <a:srgbClr val="01435F"/>
                          </a:solidFill>
                          <a:effectLst/>
                          <a:highlight>
                            <a:srgbClr val="E4EEF3"/>
                          </a:highlight>
                        </a:rPr>
                        <a:t>a.minus(b)</a:t>
                      </a:r>
                    </a:p>
                  </a:txBody>
                  <a:tcPr marL="109904" marR="109904" marT="35525" marB="3552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300">
                          <a:solidFill>
                            <a:srgbClr val="01435F"/>
                          </a:solidFill>
                          <a:effectLst/>
                          <a:highlight>
                            <a:srgbClr val="E4EEF3"/>
                          </a:highlight>
                        </a:rPr>
                        <a:t>8-5 =&gt;3</a:t>
                      </a:r>
                    </a:p>
                    <a:p>
                      <a:r>
                        <a:rPr lang="en-US" sz="1300">
                          <a:solidFill>
                            <a:srgbClr val="01435F"/>
                          </a:solidFill>
                          <a:effectLst/>
                          <a:highlight>
                            <a:srgbClr val="E4EEF3"/>
                          </a:highlight>
                        </a:rPr>
                        <a:t>8.minus(5) =&gt;3</a:t>
                      </a:r>
                    </a:p>
                  </a:txBody>
                  <a:tcPr marL="109904" marR="109904" marT="35525" marB="3552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1712435937"/>
                  </a:ext>
                </a:extLst>
              </a:tr>
              <a:tr h="468925">
                <a:tc>
                  <a:txBody>
                    <a:bodyPr/>
                    <a:lstStyle/>
                    <a:p>
                      <a:r>
                        <a:rPr lang="en-VN" sz="1300">
                          <a:solidFill>
                            <a:srgbClr val="01435F"/>
                          </a:solidFill>
                          <a:effectLst/>
                          <a:highlight>
                            <a:srgbClr val="E4EEF3"/>
                          </a:highlight>
                        </a:rPr>
                        <a:t> *</a:t>
                      </a:r>
                    </a:p>
                  </a:txBody>
                  <a:tcPr marL="109904" marR="109904" marT="35525" marB="3552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300">
                          <a:solidFill>
                            <a:srgbClr val="01435F"/>
                          </a:solidFill>
                          <a:effectLst/>
                          <a:highlight>
                            <a:srgbClr val="E4EEF3"/>
                          </a:highlight>
                        </a:rPr>
                        <a:t> Nhân</a:t>
                      </a:r>
                    </a:p>
                  </a:txBody>
                  <a:tcPr marL="109904" marR="109904" marT="35525" marB="3552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300">
                          <a:solidFill>
                            <a:srgbClr val="01435F"/>
                          </a:solidFill>
                          <a:effectLst/>
                          <a:highlight>
                            <a:srgbClr val="E4EEF3"/>
                          </a:highlight>
                        </a:rPr>
                        <a:t>times</a:t>
                      </a:r>
                    </a:p>
                  </a:txBody>
                  <a:tcPr marL="109904" marR="109904" marT="35525" marB="3552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300">
                          <a:solidFill>
                            <a:srgbClr val="01435F"/>
                          </a:solidFill>
                          <a:effectLst/>
                          <a:highlight>
                            <a:srgbClr val="E4EEF3"/>
                          </a:highlight>
                        </a:rPr>
                        <a:t>8*5 =&gt;40</a:t>
                      </a:r>
                    </a:p>
                    <a:p>
                      <a:r>
                        <a:rPr lang="en-US" sz="1300">
                          <a:solidFill>
                            <a:srgbClr val="01435F"/>
                          </a:solidFill>
                          <a:effectLst/>
                          <a:highlight>
                            <a:srgbClr val="E4EEF3"/>
                          </a:highlight>
                        </a:rPr>
                        <a:t>8.times(5) =&gt;40</a:t>
                      </a:r>
                    </a:p>
                  </a:txBody>
                  <a:tcPr marL="109904" marR="109904" marT="35525" marB="3552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2417191172"/>
                  </a:ext>
                </a:extLst>
              </a:tr>
              <a:tr h="468925">
                <a:tc>
                  <a:txBody>
                    <a:bodyPr/>
                    <a:lstStyle/>
                    <a:p>
                      <a:r>
                        <a:rPr lang="en-VN" sz="1300">
                          <a:solidFill>
                            <a:srgbClr val="01435F"/>
                          </a:solidFill>
                          <a:effectLst/>
                          <a:highlight>
                            <a:srgbClr val="E4EEF3"/>
                          </a:highlight>
                        </a:rPr>
                        <a:t> /</a:t>
                      </a:r>
                    </a:p>
                  </a:txBody>
                  <a:tcPr marL="109904" marR="109904" marT="35525" marB="3552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300">
                          <a:solidFill>
                            <a:srgbClr val="01435F"/>
                          </a:solidFill>
                          <a:effectLst/>
                          <a:highlight>
                            <a:srgbClr val="E4EEF3"/>
                          </a:highlight>
                        </a:rPr>
                        <a:t> Chia</a:t>
                      </a:r>
                    </a:p>
                  </a:txBody>
                  <a:tcPr marL="109904" marR="109904" marT="35525" marB="3552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300">
                          <a:solidFill>
                            <a:srgbClr val="01435F"/>
                          </a:solidFill>
                          <a:effectLst/>
                          <a:highlight>
                            <a:srgbClr val="E4EEF3"/>
                          </a:highlight>
                        </a:rPr>
                        <a:t>div</a:t>
                      </a:r>
                    </a:p>
                  </a:txBody>
                  <a:tcPr marL="109904" marR="109904" marT="35525" marB="3552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300">
                          <a:solidFill>
                            <a:srgbClr val="01435F"/>
                          </a:solidFill>
                          <a:effectLst/>
                          <a:highlight>
                            <a:srgbClr val="E4EEF3"/>
                          </a:highlight>
                        </a:rPr>
                        <a:t>8/5  =&gt; 1</a:t>
                      </a:r>
                    </a:p>
                    <a:p>
                      <a:r>
                        <a:rPr lang="en-US" sz="1300">
                          <a:solidFill>
                            <a:srgbClr val="01435F"/>
                          </a:solidFill>
                          <a:effectLst/>
                          <a:highlight>
                            <a:srgbClr val="E4EEF3"/>
                          </a:highlight>
                        </a:rPr>
                        <a:t>8.div(5) =&gt; 1</a:t>
                      </a:r>
                    </a:p>
                  </a:txBody>
                  <a:tcPr marL="109904" marR="109904" marT="35525" marB="3552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757163615"/>
                  </a:ext>
                </a:extLst>
              </a:tr>
              <a:tr h="468925">
                <a:tc>
                  <a:txBody>
                    <a:bodyPr/>
                    <a:lstStyle/>
                    <a:p>
                      <a:r>
                        <a:rPr lang="en-VN" sz="1300">
                          <a:solidFill>
                            <a:srgbClr val="01435F"/>
                          </a:solidFill>
                          <a:effectLst/>
                          <a:highlight>
                            <a:srgbClr val="E4EEF3"/>
                          </a:highlight>
                        </a:rPr>
                        <a:t> %</a:t>
                      </a:r>
                    </a:p>
                  </a:txBody>
                  <a:tcPr marL="109904" marR="109904" marT="35525" marB="3552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vi-VN" sz="1300">
                          <a:solidFill>
                            <a:srgbClr val="01435F"/>
                          </a:solidFill>
                          <a:effectLst/>
                          <a:highlight>
                            <a:srgbClr val="E4EEF3"/>
                          </a:highlight>
                        </a:rPr>
                        <a:t> Chia lấy phần dư</a:t>
                      </a:r>
                    </a:p>
                  </a:txBody>
                  <a:tcPr marL="109904" marR="109904" marT="35525" marB="3552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300">
                          <a:solidFill>
                            <a:srgbClr val="01435F"/>
                          </a:solidFill>
                          <a:effectLst/>
                          <a:highlight>
                            <a:srgbClr val="E4EEF3"/>
                          </a:highlight>
                        </a:rPr>
                        <a:t>rem</a:t>
                      </a:r>
                    </a:p>
                  </a:txBody>
                  <a:tcPr marL="109904" marR="109904" marT="35525" marB="3552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300">
                          <a:solidFill>
                            <a:srgbClr val="01435F"/>
                          </a:solidFill>
                          <a:effectLst/>
                          <a:highlight>
                            <a:srgbClr val="E4EEF3"/>
                          </a:highlight>
                        </a:rPr>
                        <a:t>8 % 5 =&gt; 3</a:t>
                      </a:r>
                    </a:p>
                    <a:p>
                      <a:r>
                        <a:rPr lang="en-US" sz="1300">
                          <a:solidFill>
                            <a:srgbClr val="01435F"/>
                          </a:solidFill>
                          <a:effectLst/>
                          <a:highlight>
                            <a:srgbClr val="E4EEF3"/>
                          </a:highlight>
                        </a:rPr>
                        <a:t>8.rem(5) =&gt;3</a:t>
                      </a:r>
                    </a:p>
                  </a:txBody>
                  <a:tcPr marL="109904" marR="109904" marT="35525" marB="3552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2419560670"/>
                  </a:ext>
                </a:extLst>
              </a:tr>
            </a:tbl>
          </a:graphicData>
        </a:graphic>
      </p:graphicFrame>
    </p:spTree>
    <p:extLst>
      <p:ext uri="{BB962C8B-B14F-4D97-AF65-F5344CB8AC3E}">
        <p14:creationId xmlns:p14="http://schemas.microsoft.com/office/powerpoint/2010/main" val="2084431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292608" y="292608"/>
            <a:ext cx="85038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
              <a:t>Toán tử số học</a:t>
            </a:r>
            <a:endParaRPr/>
          </a:p>
        </p:txBody>
      </p:sp>
      <p:sp>
        <p:nvSpPr>
          <p:cNvPr id="5" name="TextBox 4">
            <a:extLst>
              <a:ext uri="{FF2B5EF4-FFF2-40B4-BE49-F238E27FC236}">
                <a16:creationId xmlns:a16="http://schemas.microsoft.com/office/drawing/2014/main" id="{AF2C1C0E-901C-5E4B-069F-09909B248535}"/>
              </a:ext>
            </a:extLst>
          </p:cNvPr>
          <p:cNvSpPr txBox="1"/>
          <p:nvPr/>
        </p:nvSpPr>
        <p:spPr>
          <a:xfrm>
            <a:off x="292608" y="861995"/>
            <a:ext cx="6917822" cy="2631490"/>
          </a:xfrm>
          <a:prstGeom prst="rect">
            <a:avLst/>
          </a:prstGeom>
          <a:noFill/>
        </p:spPr>
        <p:txBody>
          <a:bodyPr wrap="square">
            <a:spAutoFit/>
          </a:bodyPr>
          <a:lstStyle/>
          <a:p>
            <a:r>
              <a:rPr lang="vi-VN" sz="1100">
                <a:solidFill>
                  <a:srgbClr val="0033B3"/>
                </a:solidFill>
                <a:effectLst/>
                <a:highlight>
                  <a:srgbClr val="FFFFFF"/>
                </a:highlight>
                <a:latin typeface="JetBrains Mono" panose="02000009000000000000" pitchFamily="49" charset="0"/>
              </a:rPr>
              <a:t>fun </a:t>
            </a:r>
            <a:r>
              <a:rPr lang="vi-VN" sz="1100">
                <a:solidFill>
                  <a:srgbClr val="00627A"/>
                </a:solidFill>
                <a:effectLst/>
                <a:highlight>
                  <a:srgbClr val="FFFFFF"/>
                </a:highlight>
                <a:latin typeface="JetBrains Mono" panose="02000009000000000000" pitchFamily="49" charset="0"/>
              </a:rPr>
              <a:t>main</a:t>
            </a:r>
            <a:r>
              <a:rPr lang="vi-VN" sz="1100">
                <a:solidFill>
                  <a:srgbClr val="080808"/>
                </a:solidFill>
                <a:effectLst/>
                <a:highlight>
                  <a:srgbClr val="FFFFFF"/>
                </a:highlight>
                <a:latin typeface="JetBrains Mono" panose="02000009000000000000" pitchFamily="49" charset="0"/>
              </a:rPr>
              <a:t>() {</a:t>
            </a:r>
            <a:br>
              <a:rPr lang="vi-VN" sz="1100">
                <a:solidFill>
                  <a:srgbClr val="080808"/>
                </a:solidFill>
                <a:effectLst/>
                <a:highlight>
                  <a:srgbClr val="FFFFFF"/>
                </a:highlight>
                <a:latin typeface="JetBrains Mono" panose="02000009000000000000" pitchFamily="49" charset="0"/>
              </a:rPr>
            </a:br>
            <a:r>
              <a:rPr lang="vi-VN" sz="1100">
                <a:solidFill>
                  <a:srgbClr val="080808"/>
                </a:solidFill>
                <a:effectLst/>
                <a:highlight>
                  <a:srgbClr val="FFFFFF"/>
                </a:highlight>
                <a:latin typeface="JetBrains Mono" panose="02000009000000000000" pitchFamily="49" charset="0"/>
              </a:rPr>
              <a:t>    </a:t>
            </a:r>
            <a:r>
              <a:rPr lang="vi-VN" sz="1100">
                <a:solidFill>
                  <a:srgbClr val="0033B3"/>
                </a:solidFill>
                <a:effectLst/>
                <a:highlight>
                  <a:srgbClr val="FFFFFF"/>
                </a:highlight>
                <a:latin typeface="JetBrains Mono" panose="02000009000000000000" pitchFamily="49" charset="0"/>
              </a:rPr>
              <a:t>val </a:t>
            </a:r>
            <a:r>
              <a:rPr lang="vi-VN" sz="1100">
                <a:solidFill>
                  <a:srgbClr val="000000"/>
                </a:solidFill>
                <a:effectLst/>
                <a:highlight>
                  <a:srgbClr val="FFFFFF"/>
                </a:highlight>
                <a:latin typeface="JetBrains Mono" panose="02000009000000000000" pitchFamily="49" charset="0"/>
              </a:rPr>
              <a:t>a </a:t>
            </a:r>
            <a:r>
              <a:rPr lang="vi-VN" sz="1100">
                <a:solidFill>
                  <a:srgbClr val="080808"/>
                </a:solidFill>
                <a:effectLst/>
                <a:highlight>
                  <a:srgbClr val="FFFFFF"/>
                </a:highlight>
                <a:latin typeface="JetBrains Mono" panose="02000009000000000000" pitchFamily="49" charset="0"/>
              </a:rPr>
              <a:t>= </a:t>
            </a:r>
            <a:r>
              <a:rPr lang="vi-VN" sz="1100">
                <a:solidFill>
                  <a:srgbClr val="1750EB"/>
                </a:solidFill>
                <a:effectLst/>
                <a:highlight>
                  <a:srgbClr val="FFFFFF"/>
                </a:highlight>
                <a:latin typeface="JetBrains Mono" panose="02000009000000000000" pitchFamily="49" charset="0"/>
              </a:rPr>
              <a:t>8</a:t>
            </a:r>
            <a:br>
              <a:rPr lang="vi-VN" sz="1100">
                <a:solidFill>
                  <a:srgbClr val="1750EB"/>
                </a:solidFill>
                <a:effectLst/>
                <a:highlight>
                  <a:srgbClr val="FFFFFF"/>
                </a:highlight>
                <a:latin typeface="JetBrains Mono" panose="02000009000000000000" pitchFamily="49" charset="0"/>
              </a:rPr>
            </a:br>
            <a:r>
              <a:rPr lang="vi-VN" sz="1100">
                <a:solidFill>
                  <a:srgbClr val="1750EB"/>
                </a:solidFill>
                <a:effectLst/>
                <a:highlight>
                  <a:srgbClr val="FFFFFF"/>
                </a:highlight>
                <a:latin typeface="JetBrains Mono" panose="02000009000000000000" pitchFamily="49" charset="0"/>
              </a:rPr>
              <a:t>    </a:t>
            </a:r>
            <a:r>
              <a:rPr lang="vi-VN" sz="1100">
                <a:solidFill>
                  <a:srgbClr val="0033B3"/>
                </a:solidFill>
                <a:effectLst/>
                <a:highlight>
                  <a:srgbClr val="FFFFFF"/>
                </a:highlight>
                <a:latin typeface="JetBrains Mono" panose="02000009000000000000" pitchFamily="49" charset="0"/>
              </a:rPr>
              <a:t>val </a:t>
            </a:r>
            <a:r>
              <a:rPr lang="vi-VN" sz="1100">
                <a:solidFill>
                  <a:srgbClr val="000000"/>
                </a:solidFill>
                <a:effectLst/>
                <a:highlight>
                  <a:srgbClr val="FFFFFF"/>
                </a:highlight>
                <a:latin typeface="JetBrains Mono" panose="02000009000000000000" pitchFamily="49" charset="0"/>
              </a:rPr>
              <a:t>b </a:t>
            </a:r>
            <a:r>
              <a:rPr lang="vi-VN" sz="1100">
                <a:solidFill>
                  <a:srgbClr val="080808"/>
                </a:solidFill>
                <a:effectLst/>
                <a:highlight>
                  <a:srgbClr val="FFFFFF"/>
                </a:highlight>
                <a:latin typeface="JetBrains Mono" panose="02000009000000000000" pitchFamily="49" charset="0"/>
              </a:rPr>
              <a:t>= </a:t>
            </a:r>
            <a:r>
              <a:rPr lang="vi-VN" sz="1100">
                <a:solidFill>
                  <a:srgbClr val="1750EB"/>
                </a:solidFill>
                <a:effectLst/>
                <a:highlight>
                  <a:srgbClr val="FFFFFF"/>
                </a:highlight>
                <a:latin typeface="JetBrains Mono" panose="02000009000000000000" pitchFamily="49" charset="0"/>
              </a:rPr>
              <a:t>5</a:t>
            </a:r>
            <a:br>
              <a:rPr lang="vi-VN" sz="1100">
                <a:solidFill>
                  <a:srgbClr val="1750EB"/>
                </a:solidFill>
                <a:effectLst/>
                <a:highlight>
                  <a:srgbClr val="FFFFFF"/>
                </a:highlight>
                <a:latin typeface="JetBrains Mono" panose="02000009000000000000" pitchFamily="49" charset="0"/>
              </a:rPr>
            </a:br>
            <a:r>
              <a:rPr lang="vi-VN" sz="1100">
                <a:solidFill>
                  <a:srgbClr val="1750EB"/>
                </a:solidFill>
                <a:effectLst/>
                <a:highlight>
                  <a:srgbClr val="FFFFFF"/>
                </a:highlight>
                <a:latin typeface="JetBrains Mono" panose="02000009000000000000" pitchFamily="49" charset="0"/>
              </a:rPr>
              <a:t>    </a:t>
            </a:r>
            <a:r>
              <a:rPr lang="vi-VN" sz="1100" i="1">
                <a:solidFill>
                  <a:srgbClr val="00627A"/>
                </a:solidFill>
                <a:effectLst/>
                <a:highlight>
                  <a:srgbClr val="FFFFFF"/>
                </a:highlight>
                <a:latin typeface="JetBrains Mono" panose="02000009000000000000" pitchFamily="49" charset="0"/>
              </a:rPr>
              <a:t>println</a:t>
            </a:r>
            <a:r>
              <a:rPr lang="vi-VN" sz="1100">
                <a:solidFill>
                  <a:srgbClr val="080808"/>
                </a:solidFill>
                <a:effectLst/>
                <a:highlight>
                  <a:srgbClr val="FFFFFF"/>
                </a:highlight>
                <a:latin typeface="JetBrains Mono" panose="02000009000000000000" pitchFamily="49" charset="0"/>
              </a:rPr>
              <a:t>(</a:t>
            </a:r>
            <a:r>
              <a:rPr lang="vi-VN" sz="1100">
                <a:solidFill>
                  <a:srgbClr val="067D17"/>
                </a:solidFill>
                <a:effectLst/>
                <a:highlight>
                  <a:srgbClr val="FFFFFF"/>
                </a:highlight>
                <a:latin typeface="JetBrains Mono" panose="02000009000000000000" pitchFamily="49" charset="0"/>
              </a:rPr>
              <a:t>"Phép cộng cách 1:"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a </a:t>
            </a:r>
            <a:r>
              <a:rPr lang="vi-VN" sz="1100">
                <a:solidFill>
                  <a:srgbClr val="080808"/>
                </a:solidFill>
                <a:effectLst/>
                <a:highlight>
                  <a:srgbClr val="FFFFFF"/>
                </a:highlight>
                <a:latin typeface="JetBrains Mono" panose="02000009000000000000" pitchFamily="49" charset="0"/>
              </a:rPr>
              <a:t>+ </a:t>
            </a:r>
            <a:r>
              <a:rPr lang="vi-VN" sz="1100">
                <a:solidFill>
                  <a:srgbClr val="067D17"/>
                </a:solidFill>
                <a:effectLst/>
                <a:highlight>
                  <a:srgbClr val="FFFFFF"/>
                </a:highlight>
                <a:latin typeface="JetBrains Mono" panose="02000009000000000000" pitchFamily="49" charset="0"/>
              </a:rPr>
              <a:t>"+"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b </a:t>
            </a:r>
            <a:r>
              <a:rPr lang="vi-VN" sz="1100">
                <a:solidFill>
                  <a:srgbClr val="080808"/>
                </a:solidFill>
                <a:effectLst/>
                <a:highlight>
                  <a:srgbClr val="FFFFFF"/>
                </a:highlight>
                <a:latin typeface="JetBrains Mono" panose="02000009000000000000" pitchFamily="49" charset="0"/>
              </a:rPr>
              <a:t>+ </a:t>
            </a:r>
            <a:r>
              <a:rPr lang="vi-VN" sz="1100">
                <a:solidFill>
                  <a:srgbClr val="067D17"/>
                </a:solidFill>
                <a:effectLst/>
                <a:highlight>
                  <a:srgbClr val="FFFFFF"/>
                </a:highlight>
                <a:latin typeface="JetBrains Mono" panose="02000009000000000000" pitchFamily="49" charset="0"/>
              </a:rPr>
              <a:t>"="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a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b</a:t>
            </a:r>
            <a:r>
              <a:rPr lang="vi-VN" sz="1100">
                <a:solidFill>
                  <a:srgbClr val="080808"/>
                </a:solidFill>
                <a:effectLst/>
                <a:highlight>
                  <a:srgbClr val="FFFFFF"/>
                </a:highlight>
                <a:latin typeface="JetBrains Mono" panose="02000009000000000000" pitchFamily="49" charset="0"/>
              </a:rPr>
              <a:t>))</a:t>
            </a:r>
            <a:br>
              <a:rPr lang="vi-VN" sz="1100">
                <a:solidFill>
                  <a:srgbClr val="080808"/>
                </a:solidFill>
                <a:effectLst/>
                <a:highlight>
                  <a:srgbClr val="FFFFFF"/>
                </a:highlight>
                <a:latin typeface="JetBrains Mono" panose="02000009000000000000" pitchFamily="49" charset="0"/>
              </a:rPr>
            </a:br>
            <a:r>
              <a:rPr lang="vi-VN" sz="1100">
                <a:solidFill>
                  <a:srgbClr val="080808"/>
                </a:solidFill>
                <a:effectLst/>
                <a:highlight>
                  <a:srgbClr val="FFFFFF"/>
                </a:highlight>
                <a:latin typeface="JetBrains Mono" panose="02000009000000000000" pitchFamily="49" charset="0"/>
              </a:rPr>
              <a:t>    </a:t>
            </a:r>
            <a:r>
              <a:rPr lang="vi-VN" sz="1100" i="1">
                <a:solidFill>
                  <a:srgbClr val="00627A"/>
                </a:solidFill>
                <a:effectLst/>
                <a:highlight>
                  <a:srgbClr val="FFFFFF"/>
                </a:highlight>
                <a:latin typeface="JetBrains Mono" panose="02000009000000000000" pitchFamily="49" charset="0"/>
              </a:rPr>
              <a:t>println</a:t>
            </a:r>
            <a:r>
              <a:rPr lang="vi-VN" sz="1100">
                <a:solidFill>
                  <a:srgbClr val="080808"/>
                </a:solidFill>
                <a:effectLst/>
                <a:highlight>
                  <a:srgbClr val="FFFFFF"/>
                </a:highlight>
                <a:latin typeface="JetBrains Mono" panose="02000009000000000000" pitchFamily="49" charset="0"/>
              </a:rPr>
              <a:t>(</a:t>
            </a:r>
            <a:r>
              <a:rPr lang="vi-VN" sz="1100">
                <a:solidFill>
                  <a:srgbClr val="067D17"/>
                </a:solidFill>
                <a:effectLst/>
                <a:highlight>
                  <a:srgbClr val="FFFFFF"/>
                </a:highlight>
                <a:latin typeface="JetBrains Mono" panose="02000009000000000000" pitchFamily="49" charset="0"/>
              </a:rPr>
              <a:t>"Phép cộng cách 2:"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a </a:t>
            </a:r>
            <a:r>
              <a:rPr lang="vi-VN" sz="1100">
                <a:solidFill>
                  <a:srgbClr val="080808"/>
                </a:solidFill>
                <a:effectLst/>
                <a:highlight>
                  <a:srgbClr val="FFFFFF"/>
                </a:highlight>
                <a:latin typeface="JetBrains Mono" panose="02000009000000000000" pitchFamily="49" charset="0"/>
              </a:rPr>
              <a:t>+ </a:t>
            </a:r>
            <a:r>
              <a:rPr lang="vi-VN" sz="1100">
                <a:solidFill>
                  <a:srgbClr val="067D17"/>
                </a:solidFill>
                <a:effectLst/>
                <a:highlight>
                  <a:srgbClr val="FFFFFF"/>
                </a:highlight>
                <a:latin typeface="JetBrains Mono" panose="02000009000000000000" pitchFamily="49" charset="0"/>
              </a:rPr>
              <a:t>"+"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b </a:t>
            </a:r>
            <a:r>
              <a:rPr lang="vi-VN" sz="1100">
                <a:solidFill>
                  <a:srgbClr val="080808"/>
                </a:solidFill>
                <a:effectLst/>
                <a:highlight>
                  <a:srgbClr val="FFFFFF"/>
                </a:highlight>
                <a:latin typeface="JetBrains Mono" panose="02000009000000000000" pitchFamily="49" charset="0"/>
              </a:rPr>
              <a:t>+ </a:t>
            </a:r>
            <a:r>
              <a:rPr lang="vi-VN" sz="1100">
                <a:solidFill>
                  <a:srgbClr val="067D17"/>
                </a:solidFill>
                <a:effectLst/>
                <a:highlight>
                  <a:srgbClr val="FFFFFF"/>
                </a:highlight>
                <a:latin typeface="JetBrains Mono" panose="02000009000000000000" pitchFamily="49" charset="0"/>
              </a:rPr>
              <a:t>"="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a</a:t>
            </a:r>
            <a:r>
              <a:rPr lang="vi-VN" sz="1100">
                <a:solidFill>
                  <a:srgbClr val="080808"/>
                </a:solidFill>
                <a:effectLst/>
                <a:highlight>
                  <a:srgbClr val="FFFFFF"/>
                </a:highlight>
                <a:latin typeface="JetBrains Mono" panose="02000009000000000000" pitchFamily="49" charset="0"/>
              </a:rPr>
              <a:t>.plus(</a:t>
            </a:r>
            <a:r>
              <a:rPr lang="vi-VN" sz="1100">
                <a:solidFill>
                  <a:srgbClr val="000000"/>
                </a:solidFill>
                <a:effectLst/>
                <a:highlight>
                  <a:srgbClr val="FFFFFF"/>
                </a:highlight>
                <a:latin typeface="JetBrains Mono" panose="02000009000000000000" pitchFamily="49" charset="0"/>
              </a:rPr>
              <a:t>b</a:t>
            </a:r>
            <a:r>
              <a:rPr lang="vi-VN" sz="1100">
                <a:solidFill>
                  <a:srgbClr val="080808"/>
                </a:solidFill>
                <a:effectLst/>
                <a:highlight>
                  <a:srgbClr val="FFFFFF"/>
                </a:highlight>
                <a:latin typeface="JetBrains Mono" panose="02000009000000000000" pitchFamily="49" charset="0"/>
              </a:rPr>
              <a:t>)))</a:t>
            </a:r>
            <a:br>
              <a:rPr lang="vi-VN" sz="1100">
                <a:solidFill>
                  <a:srgbClr val="080808"/>
                </a:solidFill>
                <a:effectLst/>
                <a:highlight>
                  <a:srgbClr val="FFFFFF"/>
                </a:highlight>
                <a:latin typeface="JetBrains Mono" panose="02000009000000000000" pitchFamily="49" charset="0"/>
              </a:rPr>
            </a:br>
            <a:r>
              <a:rPr lang="vi-VN" sz="1100">
                <a:solidFill>
                  <a:srgbClr val="080808"/>
                </a:solidFill>
                <a:effectLst/>
                <a:highlight>
                  <a:srgbClr val="FFFFFF"/>
                </a:highlight>
                <a:latin typeface="JetBrains Mono" panose="02000009000000000000" pitchFamily="49" charset="0"/>
              </a:rPr>
              <a:t>    </a:t>
            </a:r>
            <a:r>
              <a:rPr lang="vi-VN" sz="1100" i="1">
                <a:solidFill>
                  <a:srgbClr val="00627A"/>
                </a:solidFill>
                <a:effectLst/>
                <a:highlight>
                  <a:srgbClr val="FFFFFF"/>
                </a:highlight>
                <a:latin typeface="JetBrains Mono" panose="02000009000000000000" pitchFamily="49" charset="0"/>
              </a:rPr>
              <a:t>println</a:t>
            </a:r>
            <a:r>
              <a:rPr lang="vi-VN" sz="1100">
                <a:solidFill>
                  <a:srgbClr val="080808"/>
                </a:solidFill>
                <a:effectLst/>
                <a:highlight>
                  <a:srgbClr val="FFFFFF"/>
                </a:highlight>
                <a:latin typeface="JetBrains Mono" panose="02000009000000000000" pitchFamily="49" charset="0"/>
              </a:rPr>
              <a:t>(</a:t>
            </a:r>
            <a:r>
              <a:rPr lang="vi-VN" sz="1100">
                <a:solidFill>
                  <a:srgbClr val="067D17"/>
                </a:solidFill>
                <a:effectLst/>
                <a:highlight>
                  <a:srgbClr val="FFFFFF"/>
                </a:highlight>
                <a:latin typeface="JetBrains Mono" panose="02000009000000000000" pitchFamily="49" charset="0"/>
              </a:rPr>
              <a:t>"Phép trừ cách 1:"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a </a:t>
            </a:r>
            <a:r>
              <a:rPr lang="vi-VN" sz="1100">
                <a:solidFill>
                  <a:srgbClr val="080808"/>
                </a:solidFill>
                <a:effectLst/>
                <a:highlight>
                  <a:srgbClr val="FFFFFF"/>
                </a:highlight>
                <a:latin typeface="JetBrains Mono" panose="02000009000000000000" pitchFamily="49" charset="0"/>
              </a:rPr>
              <a:t>+ </a:t>
            </a:r>
            <a:r>
              <a:rPr lang="vi-VN" sz="1100">
                <a:solidFill>
                  <a:srgbClr val="067D17"/>
                </a:solidFill>
                <a:effectLst/>
                <a:highlight>
                  <a:srgbClr val="FFFFFF"/>
                </a:highlight>
                <a:latin typeface="JetBrains Mono" panose="02000009000000000000" pitchFamily="49" charset="0"/>
              </a:rPr>
              <a:t>"-"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b </a:t>
            </a:r>
            <a:r>
              <a:rPr lang="vi-VN" sz="1100">
                <a:solidFill>
                  <a:srgbClr val="080808"/>
                </a:solidFill>
                <a:effectLst/>
                <a:highlight>
                  <a:srgbClr val="FFFFFF"/>
                </a:highlight>
                <a:latin typeface="JetBrains Mono" panose="02000009000000000000" pitchFamily="49" charset="0"/>
              </a:rPr>
              <a:t>+ </a:t>
            </a:r>
            <a:r>
              <a:rPr lang="vi-VN" sz="1100">
                <a:solidFill>
                  <a:srgbClr val="067D17"/>
                </a:solidFill>
                <a:effectLst/>
                <a:highlight>
                  <a:srgbClr val="FFFFFF"/>
                </a:highlight>
                <a:latin typeface="JetBrains Mono" panose="02000009000000000000" pitchFamily="49" charset="0"/>
              </a:rPr>
              <a:t>"="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a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b</a:t>
            </a:r>
            <a:r>
              <a:rPr lang="vi-VN" sz="1100">
                <a:solidFill>
                  <a:srgbClr val="080808"/>
                </a:solidFill>
                <a:effectLst/>
                <a:highlight>
                  <a:srgbClr val="FFFFFF"/>
                </a:highlight>
                <a:latin typeface="JetBrains Mono" panose="02000009000000000000" pitchFamily="49" charset="0"/>
              </a:rPr>
              <a:t>))</a:t>
            </a:r>
            <a:br>
              <a:rPr lang="vi-VN" sz="1100">
                <a:solidFill>
                  <a:srgbClr val="080808"/>
                </a:solidFill>
                <a:effectLst/>
                <a:highlight>
                  <a:srgbClr val="FFFFFF"/>
                </a:highlight>
                <a:latin typeface="JetBrains Mono" panose="02000009000000000000" pitchFamily="49" charset="0"/>
              </a:rPr>
            </a:br>
            <a:r>
              <a:rPr lang="vi-VN" sz="1100">
                <a:solidFill>
                  <a:srgbClr val="080808"/>
                </a:solidFill>
                <a:effectLst/>
                <a:highlight>
                  <a:srgbClr val="FFFFFF"/>
                </a:highlight>
                <a:latin typeface="JetBrains Mono" panose="02000009000000000000" pitchFamily="49" charset="0"/>
              </a:rPr>
              <a:t>    </a:t>
            </a:r>
            <a:r>
              <a:rPr lang="vi-VN" sz="1100" i="1">
                <a:solidFill>
                  <a:srgbClr val="00627A"/>
                </a:solidFill>
                <a:effectLst/>
                <a:highlight>
                  <a:srgbClr val="FFFFFF"/>
                </a:highlight>
                <a:latin typeface="JetBrains Mono" panose="02000009000000000000" pitchFamily="49" charset="0"/>
              </a:rPr>
              <a:t>println</a:t>
            </a:r>
            <a:r>
              <a:rPr lang="vi-VN" sz="1100">
                <a:solidFill>
                  <a:srgbClr val="080808"/>
                </a:solidFill>
                <a:effectLst/>
                <a:highlight>
                  <a:srgbClr val="FFFFFF"/>
                </a:highlight>
                <a:latin typeface="JetBrains Mono" panose="02000009000000000000" pitchFamily="49" charset="0"/>
              </a:rPr>
              <a:t>(</a:t>
            </a:r>
            <a:r>
              <a:rPr lang="vi-VN" sz="1100">
                <a:solidFill>
                  <a:srgbClr val="067D17"/>
                </a:solidFill>
                <a:effectLst/>
                <a:highlight>
                  <a:srgbClr val="FFFFFF"/>
                </a:highlight>
                <a:latin typeface="JetBrains Mono" panose="02000009000000000000" pitchFamily="49" charset="0"/>
              </a:rPr>
              <a:t>"Phép trừ cách 2:"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a </a:t>
            </a:r>
            <a:r>
              <a:rPr lang="vi-VN" sz="1100">
                <a:solidFill>
                  <a:srgbClr val="080808"/>
                </a:solidFill>
                <a:effectLst/>
                <a:highlight>
                  <a:srgbClr val="FFFFFF"/>
                </a:highlight>
                <a:latin typeface="JetBrains Mono" panose="02000009000000000000" pitchFamily="49" charset="0"/>
              </a:rPr>
              <a:t>+ </a:t>
            </a:r>
            <a:r>
              <a:rPr lang="vi-VN" sz="1100">
                <a:solidFill>
                  <a:srgbClr val="067D17"/>
                </a:solidFill>
                <a:effectLst/>
                <a:highlight>
                  <a:srgbClr val="FFFFFF"/>
                </a:highlight>
                <a:latin typeface="JetBrains Mono" panose="02000009000000000000" pitchFamily="49" charset="0"/>
              </a:rPr>
              <a:t>"-"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b </a:t>
            </a:r>
            <a:r>
              <a:rPr lang="vi-VN" sz="1100">
                <a:solidFill>
                  <a:srgbClr val="080808"/>
                </a:solidFill>
                <a:effectLst/>
                <a:highlight>
                  <a:srgbClr val="FFFFFF"/>
                </a:highlight>
                <a:latin typeface="JetBrains Mono" panose="02000009000000000000" pitchFamily="49" charset="0"/>
              </a:rPr>
              <a:t>+ </a:t>
            </a:r>
            <a:r>
              <a:rPr lang="vi-VN" sz="1100">
                <a:solidFill>
                  <a:srgbClr val="067D17"/>
                </a:solidFill>
                <a:effectLst/>
                <a:highlight>
                  <a:srgbClr val="FFFFFF"/>
                </a:highlight>
                <a:latin typeface="JetBrains Mono" panose="02000009000000000000" pitchFamily="49" charset="0"/>
              </a:rPr>
              <a:t>"="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a</a:t>
            </a:r>
            <a:r>
              <a:rPr lang="vi-VN" sz="1100">
                <a:solidFill>
                  <a:srgbClr val="080808"/>
                </a:solidFill>
                <a:effectLst/>
                <a:highlight>
                  <a:srgbClr val="FFFFFF"/>
                </a:highlight>
                <a:latin typeface="JetBrains Mono" panose="02000009000000000000" pitchFamily="49" charset="0"/>
              </a:rPr>
              <a:t>.minus(</a:t>
            </a:r>
            <a:r>
              <a:rPr lang="vi-VN" sz="1100">
                <a:solidFill>
                  <a:srgbClr val="000000"/>
                </a:solidFill>
                <a:effectLst/>
                <a:highlight>
                  <a:srgbClr val="FFFFFF"/>
                </a:highlight>
                <a:latin typeface="JetBrains Mono" panose="02000009000000000000" pitchFamily="49" charset="0"/>
              </a:rPr>
              <a:t>b</a:t>
            </a:r>
            <a:r>
              <a:rPr lang="vi-VN" sz="1100">
                <a:solidFill>
                  <a:srgbClr val="080808"/>
                </a:solidFill>
                <a:effectLst/>
                <a:highlight>
                  <a:srgbClr val="FFFFFF"/>
                </a:highlight>
                <a:latin typeface="JetBrains Mono" panose="02000009000000000000" pitchFamily="49" charset="0"/>
              </a:rPr>
              <a:t>)))</a:t>
            </a:r>
            <a:br>
              <a:rPr lang="vi-VN" sz="1100">
                <a:solidFill>
                  <a:srgbClr val="080808"/>
                </a:solidFill>
                <a:effectLst/>
                <a:highlight>
                  <a:srgbClr val="FFFFFF"/>
                </a:highlight>
                <a:latin typeface="JetBrains Mono" panose="02000009000000000000" pitchFamily="49" charset="0"/>
              </a:rPr>
            </a:br>
            <a:r>
              <a:rPr lang="vi-VN" sz="1100">
                <a:solidFill>
                  <a:srgbClr val="080808"/>
                </a:solidFill>
                <a:effectLst/>
                <a:highlight>
                  <a:srgbClr val="FFFFFF"/>
                </a:highlight>
                <a:latin typeface="JetBrains Mono" panose="02000009000000000000" pitchFamily="49" charset="0"/>
              </a:rPr>
              <a:t>    </a:t>
            </a:r>
            <a:r>
              <a:rPr lang="vi-VN" sz="1100" i="1">
                <a:solidFill>
                  <a:srgbClr val="00627A"/>
                </a:solidFill>
                <a:effectLst/>
                <a:highlight>
                  <a:srgbClr val="FFFFFF"/>
                </a:highlight>
                <a:latin typeface="JetBrains Mono" panose="02000009000000000000" pitchFamily="49" charset="0"/>
              </a:rPr>
              <a:t>println</a:t>
            </a:r>
            <a:r>
              <a:rPr lang="vi-VN" sz="1100">
                <a:solidFill>
                  <a:srgbClr val="080808"/>
                </a:solidFill>
                <a:effectLst/>
                <a:highlight>
                  <a:srgbClr val="FFFFFF"/>
                </a:highlight>
                <a:latin typeface="JetBrains Mono" panose="02000009000000000000" pitchFamily="49" charset="0"/>
              </a:rPr>
              <a:t>(</a:t>
            </a:r>
            <a:r>
              <a:rPr lang="vi-VN" sz="1100">
                <a:solidFill>
                  <a:srgbClr val="067D17"/>
                </a:solidFill>
                <a:effectLst/>
                <a:highlight>
                  <a:srgbClr val="FFFFFF"/>
                </a:highlight>
                <a:latin typeface="JetBrains Mono" panose="02000009000000000000" pitchFamily="49" charset="0"/>
              </a:rPr>
              <a:t>"Phép nhân cách 1:"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a </a:t>
            </a:r>
            <a:r>
              <a:rPr lang="vi-VN" sz="1100">
                <a:solidFill>
                  <a:srgbClr val="080808"/>
                </a:solidFill>
                <a:effectLst/>
                <a:highlight>
                  <a:srgbClr val="FFFFFF"/>
                </a:highlight>
                <a:latin typeface="JetBrains Mono" panose="02000009000000000000" pitchFamily="49" charset="0"/>
              </a:rPr>
              <a:t>+ </a:t>
            </a:r>
            <a:r>
              <a:rPr lang="vi-VN" sz="1100">
                <a:solidFill>
                  <a:srgbClr val="067D17"/>
                </a:solidFill>
                <a:effectLst/>
                <a:highlight>
                  <a:srgbClr val="FFFFFF"/>
                </a:highlight>
                <a:latin typeface="JetBrains Mono" panose="02000009000000000000" pitchFamily="49" charset="0"/>
              </a:rPr>
              <a:t>"*"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b </a:t>
            </a:r>
            <a:r>
              <a:rPr lang="vi-VN" sz="1100">
                <a:solidFill>
                  <a:srgbClr val="080808"/>
                </a:solidFill>
                <a:effectLst/>
                <a:highlight>
                  <a:srgbClr val="FFFFFF"/>
                </a:highlight>
                <a:latin typeface="JetBrains Mono" panose="02000009000000000000" pitchFamily="49" charset="0"/>
              </a:rPr>
              <a:t>+ </a:t>
            </a:r>
            <a:r>
              <a:rPr lang="vi-VN" sz="1100">
                <a:solidFill>
                  <a:srgbClr val="067D17"/>
                </a:solidFill>
                <a:effectLst/>
                <a:highlight>
                  <a:srgbClr val="FFFFFF"/>
                </a:highlight>
                <a:latin typeface="JetBrains Mono" panose="02000009000000000000" pitchFamily="49" charset="0"/>
              </a:rPr>
              <a:t>"="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a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b</a:t>
            </a:r>
            <a:r>
              <a:rPr lang="vi-VN" sz="1100">
                <a:solidFill>
                  <a:srgbClr val="080808"/>
                </a:solidFill>
                <a:effectLst/>
                <a:highlight>
                  <a:srgbClr val="FFFFFF"/>
                </a:highlight>
                <a:latin typeface="JetBrains Mono" panose="02000009000000000000" pitchFamily="49" charset="0"/>
              </a:rPr>
              <a:t>))</a:t>
            </a:r>
            <a:br>
              <a:rPr lang="vi-VN" sz="1100">
                <a:solidFill>
                  <a:srgbClr val="080808"/>
                </a:solidFill>
                <a:effectLst/>
                <a:highlight>
                  <a:srgbClr val="FFFFFF"/>
                </a:highlight>
                <a:latin typeface="JetBrains Mono" panose="02000009000000000000" pitchFamily="49" charset="0"/>
              </a:rPr>
            </a:br>
            <a:r>
              <a:rPr lang="vi-VN" sz="1100">
                <a:solidFill>
                  <a:srgbClr val="080808"/>
                </a:solidFill>
                <a:effectLst/>
                <a:highlight>
                  <a:srgbClr val="FFFFFF"/>
                </a:highlight>
                <a:latin typeface="JetBrains Mono" panose="02000009000000000000" pitchFamily="49" charset="0"/>
              </a:rPr>
              <a:t>    </a:t>
            </a:r>
            <a:r>
              <a:rPr lang="vi-VN" sz="1100" i="1">
                <a:solidFill>
                  <a:srgbClr val="00627A"/>
                </a:solidFill>
                <a:effectLst/>
                <a:highlight>
                  <a:srgbClr val="FFFFFF"/>
                </a:highlight>
                <a:latin typeface="JetBrains Mono" panose="02000009000000000000" pitchFamily="49" charset="0"/>
              </a:rPr>
              <a:t>println</a:t>
            </a:r>
            <a:r>
              <a:rPr lang="vi-VN" sz="1100">
                <a:solidFill>
                  <a:srgbClr val="080808"/>
                </a:solidFill>
                <a:effectLst/>
                <a:highlight>
                  <a:srgbClr val="FFFFFF"/>
                </a:highlight>
                <a:latin typeface="JetBrains Mono" panose="02000009000000000000" pitchFamily="49" charset="0"/>
              </a:rPr>
              <a:t>(</a:t>
            </a:r>
            <a:r>
              <a:rPr lang="vi-VN" sz="1100">
                <a:solidFill>
                  <a:srgbClr val="067D17"/>
                </a:solidFill>
                <a:effectLst/>
                <a:highlight>
                  <a:srgbClr val="FFFFFF"/>
                </a:highlight>
                <a:latin typeface="JetBrains Mono" panose="02000009000000000000" pitchFamily="49" charset="0"/>
              </a:rPr>
              <a:t>"Phép nhân cách 2:"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a </a:t>
            </a:r>
            <a:r>
              <a:rPr lang="vi-VN" sz="1100">
                <a:solidFill>
                  <a:srgbClr val="080808"/>
                </a:solidFill>
                <a:effectLst/>
                <a:highlight>
                  <a:srgbClr val="FFFFFF"/>
                </a:highlight>
                <a:latin typeface="JetBrains Mono" panose="02000009000000000000" pitchFamily="49" charset="0"/>
              </a:rPr>
              <a:t>+ </a:t>
            </a:r>
            <a:r>
              <a:rPr lang="vi-VN" sz="1100">
                <a:solidFill>
                  <a:srgbClr val="067D17"/>
                </a:solidFill>
                <a:effectLst/>
                <a:highlight>
                  <a:srgbClr val="FFFFFF"/>
                </a:highlight>
                <a:latin typeface="JetBrains Mono" panose="02000009000000000000" pitchFamily="49" charset="0"/>
              </a:rPr>
              <a:t>"*"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b </a:t>
            </a:r>
            <a:r>
              <a:rPr lang="vi-VN" sz="1100">
                <a:solidFill>
                  <a:srgbClr val="080808"/>
                </a:solidFill>
                <a:effectLst/>
                <a:highlight>
                  <a:srgbClr val="FFFFFF"/>
                </a:highlight>
                <a:latin typeface="JetBrains Mono" panose="02000009000000000000" pitchFamily="49" charset="0"/>
              </a:rPr>
              <a:t>+ </a:t>
            </a:r>
            <a:r>
              <a:rPr lang="vi-VN" sz="1100">
                <a:solidFill>
                  <a:srgbClr val="067D17"/>
                </a:solidFill>
                <a:effectLst/>
                <a:highlight>
                  <a:srgbClr val="FFFFFF"/>
                </a:highlight>
                <a:latin typeface="JetBrains Mono" panose="02000009000000000000" pitchFamily="49" charset="0"/>
              </a:rPr>
              <a:t>"="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a</a:t>
            </a:r>
            <a:r>
              <a:rPr lang="vi-VN" sz="1100">
                <a:solidFill>
                  <a:srgbClr val="080808"/>
                </a:solidFill>
                <a:effectLst/>
                <a:highlight>
                  <a:srgbClr val="FFFFFF"/>
                </a:highlight>
                <a:latin typeface="JetBrains Mono" panose="02000009000000000000" pitchFamily="49" charset="0"/>
              </a:rPr>
              <a:t>.times(</a:t>
            </a:r>
            <a:r>
              <a:rPr lang="vi-VN" sz="1100">
                <a:solidFill>
                  <a:srgbClr val="000000"/>
                </a:solidFill>
                <a:effectLst/>
                <a:highlight>
                  <a:srgbClr val="FFFFFF"/>
                </a:highlight>
                <a:latin typeface="JetBrains Mono" panose="02000009000000000000" pitchFamily="49" charset="0"/>
              </a:rPr>
              <a:t>b</a:t>
            </a:r>
            <a:r>
              <a:rPr lang="vi-VN" sz="1100">
                <a:solidFill>
                  <a:srgbClr val="080808"/>
                </a:solidFill>
                <a:effectLst/>
                <a:highlight>
                  <a:srgbClr val="FFFFFF"/>
                </a:highlight>
                <a:latin typeface="JetBrains Mono" panose="02000009000000000000" pitchFamily="49" charset="0"/>
              </a:rPr>
              <a:t>)))</a:t>
            </a:r>
            <a:br>
              <a:rPr lang="vi-VN" sz="1100">
                <a:solidFill>
                  <a:srgbClr val="080808"/>
                </a:solidFill>
                <a:effectLst/>
                <a:highlight>
                  <a:srgbClr val="FFFFFF"/>
                </a:highlight>
                <a:latin typeface="JetBrains Mono" panose="02000009000000000000" pitchFamily="49" charset="0"/>
              </a:rPr>
            </a:br>
            <a:r>
              <a:rPr lang="vi-VN" sz="1100">
                <a:solidFill>
                  <a:srgbClr val="080808"/>
                </a:solidFill>
                <a:effectLst/>
                <a:highlight>
                  <a:srgbClr val="FFFFFF"/>
                </a:highlight>
                <a:latin typeface="JetBrains Mono" panose="02000009000000000000" pitchFamily="49" charset="0"/>
              </a:rPr>
              <a:t>    </a:t>
            </a:r>
            <a:r>
              <a:rPr lang="vi-VN" sz="1100" i="1">
                <a:solidFill>
                  <a:srgbClr val="00627A"/>
                </a:solidFill>
                <a:effectLst/>
                <a:highlight>
                  <a:srgbClr val="FFFFFF"/>
                </a:highlight>
                <a:latin typeface="JetBrains Mono" panose="02000009000000000000" pitchFamily="49" charset="0"/>
              </a:rPr>
              <a:t>println</a:t>
            </a:r>
            <a:r>
              <a:rPr lang="vi-VN" sz="1100">
                <a:solidFill>
                  <a:srgbClr val="080808"/>
                </a:solidFill>
                <a:effectLst/>
                <a:highlight>
                  <a:srgbClr val="FFFFFF"/>
                </a:highlight>
                <a:latin typeface="JetBrains Mono" panose="02000009000000000000" pitchFamily="49" charset="0"/>
              </a:rPr>
              <a:t>(</a:t>
            </a:r>
            <a:r>
              <a:rPr lang="vi-VN" sz="1100">
                <a:solidFill>
                  <a:srgbClr val="067D17"/>
                </a:solidFill>
                <a:effectLst/>
                <a:highlight>
                  <a:srgbClr val="FFFFFF"/>
                </a:highlight>
                <a:latin typeface="JetBrains Mono" panose="02000009000000000000" pitchFamily="49" charset="0"/>
              </a:rPr>
              <a:t>"Phép chia cách 1:"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a </a:t>
            </a:r>
            <a:r>
              <a:rPr lang="vi-VN" sz="1100">
                <a:solidFill>
                  <a:srgbClr val="080808"/>
                </a:solidFill>
                <a:effectLst/>
                <a:highlight>
                  <a:srgbClr val="FFFFFF"/>
                </a:highlight>
                <a:latin typeface="JetBrains Mono" panose="02000009000000000000" pitchFamily="49" charset="0"/>
              </a:rPr>
              <a:t>+ </a:t>
            </a:r>
            <a:r>
              <a:rPr lang="vi-VN" sz="1100">
                <a:solidFill>
                  <a:srgbClr val="067D17"/>
                </a:solidFill>
                <a:effectLst/>
                <a:highlight>
                  <a:srgbClr val="FFFFFF"/>
                </a:highlight>
                <a:latin typeface="JetBrains Mono" panose="02000009000000000000" pitchFamily="49" charset="0"/>
              </a:rPr>
              <a:t>"/"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b </a:t>
            </a:r>
            <a:r>
              <a:rPr lang="vi-VN" sz="1100">
                <a:solidFill>
                  <a:srgbClr val="080808"/>
                </a:solidFill>
                <a:effectLst/>
                <a:highlight>
                  <a:srgbClr val="FFFFFF"/>
                </a:highlight>
                <a:latin typeface="JetBrains Mono" panose="02000009000000000000" pitchFamily="49" charset="0"/>
              </a:rPr>
              <a:t>+ </a:t>
            </a:r>
            <a:r>
              <a:rPr lang="vi-VN" sz="1100">
                <a:solidFill>
                  <a:srgbClr val="067D17"/>
                </a:solidFill>
                <a:effectLst/>
                <a:highlight>
                  <a:srgbClr val="FFFFFF"/>
                </a:highlight>
                <a:latin typeface="JetBrains Mono" panose="02000009000000000000" pitchFamily="49" charset="0"/>
              </a:rPr>
              <a:t>"="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a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b</a:t>
            </a:r>
            <a:r>
              <a:rPr lang="vi-VN" sz="1100">
                <a:solidFill>
                  <a:srgbClr val="080808"/>
                </a:solidFill>
                <a:effectLst/>
                <a:highlight>
                  <a:srgbClr val="FFFFFF"/>
                </a:highlight>
                <a:latin typeface="JetBrains Mono" panose="02000009000000000000" pitchFamily="49" charset="0"/>
              </a:rPr>
              <a:t>))</a:t>
            </a:r>
            <a:br>
              <a:rPr lang="vi-VN" sz="1100">
                <a:solidFill>
                  <a:srgbClr val="080808"/>
                </a:solidFill>
                <a:effectLst/>
                <a:highlight>
                  <a:srgbClr val="FFFFFF"/>
                </a:highlight>
                <a:latin typeface="JetBrains Mono" panose="02000009000000000000" pitchFamily="49" charset="0"/>
              </a:rPr>
            </a:br>
            <a:r>
              <a:rPr lang="vi-VN" sz="1100">
                <a:solidFill>
                  <a:srgbClr val="080808"/>
                </a:solidFill>
                <a:effectLst/>
                <a:highlight>
                  <a:srgbClr val="FFFFFF"/>
                </a:highlight>
                <a:latin typeface="JetBrains Mono" panose="02000009000000000000" pitchFamily="49" charset="0"/>
              </a:rPr>
              <a:t>    </a:t>
            </a:r>
            <a:r>
              <a:rPr lang="vi-VN" sz="1100" i="1">
                <a:solidFill>
                  <a:srgbClr val="00627A"/>
                </a:solidFill>
                <a:effectLst/>
                <a:highlight>
                  <a:srgbClr val="FFFFFF"/>
                </a:highlight>
                <a:latin typeface="JetBrains Mono" panose="02000009000000000000" pitchFamily="49" charset="0"/>
              </a:rPr>
              <a:t>println</a:t>
            </a:r>
            <a:r>
              <a:rPr lang="vi-VN" sz="1100">
                <a:solidFill>
                  <a:srgbClr val="080808"/>
                </a:solidFill>
                <a:effectLst/>
                <a:highlight>
                  <a:srgbClr val="FFFFFF"/>
                </a:highlight>
                <a:latin typeface="JetBrains Mono" panose="02000009000000000000" pitchFamily="49" charset="0"/>
              </a:rPr>
              <a:t>(</a:t>
            </a:r>
            <a:r>
              <a:rPr lang="vi-VN" sz="1100">
                <a:solidFill>
                  <a:srgbClr val="067D17"/>
                </a:solidFill>
                <a:effectLst/>
                <a:highlight>
                  <a:srgbClr val="FFFFFF"/>
                </a:highlight>
                <a:latin typeface="JetBrains Mono" panose="02000009000000000000" pitchFamily="49" charset="0"/>
              </a:rPr>
              <a:t>"Phép chia cách 2:"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a </a:t>
            </a:r>
            <a:r>
              <a:rPr lang="vi-VN" sz="1100">
                <a:solidFill>
                  <a:srgbClr val="080808"/>
                </a:solidFill>
                <a:effectLst/>
                <a:highlight>
                  <a:srgbClr val="FFFFFF"/>
                </a:highlight>
                <a:latin typeface="JetBrains Mono" panose="02000009000000000000" pitchFamily="49" charset="0"/>
              </a:rPr>
              <a:t>+ </a:t>
            </a:r>
            <a:r>
              <a:rPr lang="vi-VN" sz="1100">
                <a:solidFill>
                  <a:srgbClr val="067D17"/>
                </a:solidFill>
                <a:effectLst/>
                <a:highlight>
                  <a:srgbClr val="FFFFFF"/>
                </a:highlight>
                <a:latin typeface="JetBrains Mono" panose="02000009000000000000" pitchFamily="49" charset="0"/>
              </a:rPr>
              <a:t>"/"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b </a:t>
            </a:r>
            <a:r>
              <a:rPr lang="vi-VN" sz="1100">
                <a:solidFill>
                  <a:srgbClr val="080808"/>
                </a:solidFill>
                <a:effectLst/>
                <a:highlight>
                  <a:srgbClr val="FFFFFF"/>
                </a:highlight>
                <a:latin typeface="JetBrains Mono" panose="02000009000000000000" pitchFamily="49" charset="0"/>
              </a:rPr>
              <a:t>+ </a:t>
            </a:r>
            <a:r>
              <a:rPr lang="vi-VN" sz="1100">
                <a:solidFill>
                  <a:srgbClr val="067D17"/>
                </a:solidFill>
                <a:effectLst/>
                <a:highlight>
                  <a:srgbClr val="FFFFFF"/>
                </a:highlight>
                <a:latin typeface="JetBrains Mono" panose="02000009000000000000" pitchFamily="49" charset="0"/>
              </a:rPr>
              <a:t>"="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a</a:t>
            </a:r>
            <a:r>
              <a:rPr lang="vi-VN" sz="1100">
                <a:solidFill>
                  <a:srgbClr val="080808"/>
                </a:solidFill>
                <a:effectLst/>
                <a:highlight>
                  <a:srgbClr val="FFFFFF"/>
                </a:highlight>
                <a:latin typeface="JetBrains Mono" panose="02000009000000000000" pitchFamily="49" charset="0"/>
              </a:rPr>
              <a:t>.div(</a:t>
            </a:r>
            <a:r>
              <a:rPr lang="vi-VN" sz="1100">
                <a:solidFill>
                  <a:srgbClr val="000000"/>
                </a:solidFill>
                <a:effectLst/>
                <a:highlight>
                  <a:srgbClr val="FFFFFF"/>
                </a:highlight>
                <a:latin typeface="JetBrains Mono" panose="02000009000000000000" pitchFamily="49" charset="0"/>
              </a:rPr>
              <a:t>b</a:t>
            </a:r>
            <a:r>
              <a:rPr lang="vi-VN" sz="1100">
                <a:solidFill>
                  <a:srgbClr val="080808"/>
                </a:solidFill>
                <a:effectLst/>
                <a:highlight>
                  <a:srgbClr val="FFFFFF"/>
                </a:highlight>
                <a:latin typeface="JetBrains Mono" panose="02000009000000000000" pitchFamily="49" charset="0"/>
              </a:rPr>
              <a:t>)))</a:t>
            </a:r>
            <a:br>
              <a:rPr lang="vi-VN" sz="1100">
                <a:solidFill>
                  <a:srgbClr val="080808"/>
                </a:solidFill>
                <a:effectLst/>
                <a:highlight>
                  <a:srgbClr val="FFFFFF"/>
                </a:highlight>
                <a:latin typeface="JetBrains Mono" panose="02000009000000000000" pitchFamily="49" charset="0"/>
              </a:rPr>
            </a:br>
            <a:r>
              <a:rPr lang="vi-VN" sz="1100">
                <a:solidFill>
                  <a:srgbClr val="080808"/>
                </a:solidFill>
                <a:effectLst/>
                <a:highlight>
                  <a:srgbClr val="FFFFFF"/>
                </a:highlight>
                <a:latin typeface="JetBrains Mono" panose="02000009000000000000" pitchFamily="49" charset="0"/>
              </a:rPr>
              <a:t>    </a:t>
            </a:r>
            <a:r>
              <a:rPr lang="vi-VN" sz="1100" i="1">
                <a:solidFill>
                  <a:srgbClr val="00627A"/>
                </a:solidFill>
                <a:effectLst/>
                <a:highlight>
                  <a:srgbClr val="FFFFFF"/>
                </a:highlight>
                <a:latin typeface="JetBrains Mono" panose="02000009000000000000" pitchFamily="49" charset="0"/>
              </a:rPr>
              <a:t>println</a:t>
            </a:r>
            <a:r>
              <a:rPr lang="vi-VN" sz="1100">
                <a:solidFill>
                  <a:srgbClr val="080808"/>
                </a:solidFill>
                <a:effectLst/>
                <a:highlight>
                  <a:srgbClr val="FFFFFF"/>
                </a:highlight>
                <a:latin typeface="JetBrains Mono" panose="02000009000000000000" pitchFamily="49" charset="0"/>
              </a:rPr>
              <a:t>(</a:t>
            </a:r>
            <a:r>
              <a:rPr lang="vi-VN" sz="1100">
                <a:solidFill>
                  <a:srgbClr val="067D17"/>
                </a:solidFill>
                <a:effectLst/>
                <a:highlight>
                  <a:srgbClr val="FFFFFF"/>
                </a:highlight>
                <a:latin typeface="JetBrains Mono" panose="02000009000000000000" pitchFamily="49" charset="0"/>
              </a:rPr>
              <a:t>"Lấy dư cách 1:"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a </a:t>
            </a:r>
            <a:r>
              <a:rPr lang="vi-VN" sz="1100">
                <a:solidFill>
                  <a:srgbClr val="080808"/>
                </a:solidFill>
                <a:effectLst/>
                <a:highlight>
                  <a:srgbClr val="FFFFFF"/>
                </a:highlight>
                <a:latin typeface="JetBrains Mono" panose="02000009000000000000" pitchFamily="49" charset="0"/>
              </a:rPr>
              <a:t>+ </a:t>
            </a:r>
            <a:r>
              <a:rPr lang="vi-VN" sz="1100">
                <a:solidFill>
                  <a:srgbClr val="067D17"/>
                </a:solidFill>
                <a:effectLst/>
                <a:highlight>
                  <a:srgbClr val="FFFFFF"/>
                </a:highlight>
                <a:latin typeface="JetBrains Mono" panose="02000009000000000000" pitchFamily="49" charset="0"/>
              </a:rPr>
              <a:t>"/"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b </a:t>
            </a:r>
            <a:r>
              <a:rPr lang="vi-VN" sz="1100">
                <a:solidFill>
                  <a:srgbClr val="080808"/>
                </a:solidFill>
                <a:effectLst/>
                <a:highlight>
                  <a:srgbClr val="FFFFFF"/>
                </a:highlight>
                <a:latin typeface="JetBrains Mono" panose="02000009000000000000" pitchFamily="49" charset="0"/>
              </a:rPr>
              <a:t>+ </a:t>
            </a:r>
            <a:r>
              <a:rPr lang="vi-VN" sz="1100">
                <a:solidFill>
                  <a:srgbClr val="067D17"/>
                </a:solidFill>
                <a:effectLst/>
                <a:highlight>
                  <a:srgbClr val="FFFFFF"/>
                </a:highlight>
                <a:latin typeface="JetBrains Mono" panose="02000009000000000000" pitchFamily="49" charset="0"/>
              </a:rPr>
              <a:t>"="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a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b</a:t>
            </a:r>
            <a:r>
              <a:rPr lang="vi-VN" sz="1100">
                <a:solidFill>
                  <a:srgbClr val="080808"/>
                </a:solidFill>
                <a:effectLst/>
                <a:highlight>
                  <a:srgbClr val="FFFFFF"/>
                </a:highlight>
                <a:latin typeface="JetBrains Mono" panose="02000009000000000000" pitchFamily="49" charset="0"/>
              </a:rPr>
              <a:t>))</a:t>
            </a:r>
            <a:br>
              <a:rPr lang="vi-VN" sz="1100">
                <a:solidFill>
                  <a:srgbClr val="080808"/>
                </a:solidFill>
                <a:effectLst/>
                <a:highlight>
                  <a:srgbClr val="FFFFFF"/>
                </a:highlight>
                <a:latin typeface="JetBrains Mono" panose="02000009000000000000" pitchFamily="49" charset="0"/>
              </a:rPr>
            </a:br>
            <a:r>
              <a:rPr lang="vi-VN" sz="1100">
                <a:solidFill>
                  <a:srgbClr val="080808"/>
                </a:solidFill>
                <a:effectLst/>
                <a:highlight>
                  <a:srgbClr val="FFFFFF"/>
                </a:highlight>
                <a:latin typeface="JetBrains Mono" panose="02000009000000000000" pitchFamily="49" charset="0"/>
              </a:rPr>
              <a:t>    </a:t>
            </a:r>
            <a:r>
              <a:rPr lang="vi-VN" sz="1100" i="1">
                <a:solidFill>
                  <a:srgbClr val="00627A"/>
                </a:solidFill>
                <a:effectLst/>
                <a:highlight>
                  <a:srgbClr val="FFFFFF"/>
                </a:highlight>
                <a:latin typeface="JetBrains Mono" panose="02000009000000000000" pitchFamily="49" charset="0"/>
              </a:rPr>
              <a:t>println</a:t>
            </a:r>
            <a:r>
              <a:rPr lang="vi-VN" sz="1100">
                <a:solidFill>
                  <a:srgbClr val="080808"/>
                </a:solidFill>
                <a:effectLst/>
                <a:highlight>
                  <a:srgbClr val="FFFFFF"/>
                </a:highlight>
                <a:latin typeface="JetBrains Mono" panose="02000009000000000000" pitchFamily="49" charset="0"/>
              </a:rPr>
              <a:t>(</a:t>
            </a:r>
            <a:r>
              <a:rPr lang="vi-VN" sz="1100">
                <a:solidFill>
                  <a:srgbClr val="067D17"/>
                </a:solidFill>
                <a:effectLst/>
                <a:highlight>
                  <a:srgbClr val="FFFFFF"/>
                </a:highlight>
                <a:latin typeface="JetBrains Mono" panose="02000009000000000000" pitchFamily="49" charset="0"/>
              </a:rPr>
              <a:t>"Lấy dư cách 2:"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a </a:t>
            </a:r>
            <a:r>
              <a:rPr lang="vi-VN" sz="1100">
                <a:solidFill>
                  <a:srgbClr val="080808"/>
                </a:solidFill>
                <a:effectLst/>
                <a:highlight>
                  <a:srgbClr val="FFFFFF"/>
                </a:highlight>
                <a:latin typeface="JetBrains Mono" panose="02000009000000000000" pitchFamily="49" charset="0"/>
              </a:rPr>
              <a:t>+ </a:t>
            </a:r>
            <a:r>
              <a:rPr lang="vi-VN" sz="1100">
                <a:solidFill>
                  <a:srgbClr val="067D17"/>
                </a:solidFill>
                <a:effectLst/>
                <a:highlight>
                  <a:srgbClr val="FFFFFF"/>
                </a:highlight>
                <a:latin typeface="JetBrains Mono" panose="02000009000000000000" pitchFamily="49" charset="0"/>
              </a:rPr>
              <a:t>"/"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b </a:t>
            </a:r>
            <a:r>
              <a:rPr lang="vi-VN" sz="1100">
                <a:solidFill>
                  <a:srgbClr val="080808"/>
                </a:solidFill>
                <a:effectLst/>
                <a:highlight>
                  <a:srgbClr val="FFFFFF"/>
                </a:highlight>
                <a:latin typeface="JetBrains Mono" panose="02000009000000000000" pitchFamily="49" charset="0"/>
              </a:rPr>
              <a:t>+ </a:t>
            </a:r>
            <a:r>
              <a:rPr lang="vi-VN" sz="1100">
                <a:solidFill>
                  <a:srgbClr val="067D17"/>
                </a:solidFill>
                <a:effectLst/>
                <a:highlight>
                  <a:srgbClr val="FFFFFF"/>
                </a:highlight>
                <a:latin typeface="JetBrains Mono" panose="02000009000000000000" pitchFamily="49" charset="0"/>
              </a:rPr>
              <a:t>"=" </a:t>
            </a:r>
            <a:r>
              <a:rPr lang="vi-VN" sz="1100">
                <a:solidFill>
                  <a:srgbClr val="080808"/>
                </a:solidFill>
                <a:effectLst/>
                <a:highlight>
                  <a:srgbClr val="FFFFFF"/>
                </a:highlight>
                <a:latin typeface="JetBrains Mono" panose="02000009000000000000" pitchFamily="49" charset="0"/>
              </a:rPr>
              <a:t>+ (</a:t>
            </a:r>
            <a:r>
              <a:rPr lang="vi-VN" sz="1100">
                <a:solidFill>
                  <a:srgbClr val="000000"/>
                </a:solidFill>
                <a:effectLst/>
                <a:highlight>
                  <a:srgbClr val="FFFFFF"/>
                </a:highlight>
                <a:latin typeface="JetBrains Mono" panose="02000009000000000000" pitchFamily="49" charset="0"/>
              </a:rPr>
              <a:t>a</a:t>
            </a:r>
            <a:r>
              <a:rPr lang="vi-VN" sz="1100">
                <a:solidFill>
                  <a:srgbClr val="080808"/>
                </a:solidFill>
                <a:effectLst/>
                <a:highlight>
                  <a:srgbClr val="FFFFFF"/>
                </a:highlight>
                <a:latin typeface="JetBrains Mono" panose="02000009000000000000" pitchFamily="49" charset="0"/>
              </a:rPr>
              <a:t>.rem(</a:t>
            </a:r>
            <a:r>
              <a:rPr lang="vi-VN" sz="1100">
                <a:solidFill>
                  <a:srgbClr val="000000"/>
                </a:solidFill>
                <a:effectLst/>
                <a:highlight>
                  <a:srgbClr val="FFFFFF"/>
                </a:highlight>
                <a:latin typeface="JetBrains Mono" panose="02000009000000000000" pitchFamily="49" charset="0"/>
              </a:rPr>
              <a:t>b</a:t>
            </a:r>
            <a:r>
              <a:rPr lang="vi-VN" sz="1100">
                <a:solidFill>
                  <a:srgbClr val="080808"/>
                </a:solidFill>
                <a:effectLst/>
                <a:highlight>
                  <a:srgbClr val="FFFFFF"/>
                </a:highlight>
                <a:latin typeface="JetBrains Mono" panose="02000009000000000000" pitchFamily="49" charset="0"/>
              </a:rPr>
              <a:t>)))</a:t>
            </a:r>
            <a:br>
              <a:rPr lang="vi-VN" sz="1100">
                <a:solidFill>
                  <a:srgbClr val="080808"/>
                </a:solidFill>
                <a:effectLst/>
                <a:highlight>
                  <a:srgbClr val="FFFFFF"/>
                </a:highlight>
                <a:latin typeface="JetBrains Mono" panose="02000009000000000000" pitchFamily="49" charset="0"/>
              </a:rPr>
            </a:br>
            <a:r>
              <a:rPr lang="vi-VN" sz="1100">
                <a:solidFill>
                  <a:srgbClr val="080808"/>
                </a:solidFill>
                <a:effectLst/>
                <a:highlight>
                  <a:srgbClr val="FFFFFF"/>
                </a:highlight>
                <a:latin typeface="JetBrains Mono" panose="02000009000000000000" pitchFamily="49" charset="0"/>
              </a:rPr>
              <a:t>    </a:t>
            </a:r>
            <a:r>
              <a:rPr lang="vi-VN" sz="1100" i="1">
                <a:solidFill>
                  <a:srgbClr val="00627A"/>
                </a:solidFill>
                <a:effectLst/>
                <a:highlight>
                  <a:srgbClr val="FFFFFF"/>
                </a:highlight>
                <a:latin typeface="JetBrains Mono" panose="02000009000000000000" pitchFamily="49" charset="0"/>
              </a:rPr>
              <a:t>println</a:t>
            </a:r>
            <a:r>
              <a:rPr lang="vi-VN" sz="1100">
                <a:solidFill>
                  <a:srgbClr val="080808"/>
                </a:solidFill>
                <a:effectLst/>
                <a:highlight>
                  <a:srgbClr val="FFFFFF"/>
                </a:highlight>
                <a:latin typeface="JetBrains Mono" panose="02000009000000000000" pitchFamily="49" charset="0"/>
              </a:rPr>
              <a:t>(</a:t>
            </a:r>
            <a:r>
              <a:rPr lang="vi-VN" sz="1100">
                <a:solidFill>
                  <a:srgbClr val="1750EB"/>
                </a:solidFill>
                <a:effectLst/>
                <a:highlight>
                  <a:srgbClr val="FFFFFF"/>
                </a:highlight>
                <a:latin typeface="JetBrains Mono" panose="02000009000000000000" pitchFamily="49" charset="0"/>
              </a:rPr>
              <a:t>8</a:t>
            </a:r>
            <a:r>
              <a:rPr lang="vi-VN" sz="1100">
                <a:solidFill>
                  <a:srgbClr val="080808"/>
                </a:solidFill>
                <a:effectLst/>
                <a:highlight>
                  <a:srgbClr val="FFFFFF"/>
                </a:highlight>
                <a:latin typeface="JetBrains Mono" panose="02000009000000000000" pitchFamily="49" charset="0"/>
              </a:rPr>
              <a:t>.plus(</a:t>
            </a:r>
            <a:r>
              <a:rPr lang="vi-VN" sz="1100">
                <a:solidFill>
                  <a:srgbClr val="1750EB"/>
                </a:solidFill>
                <a:effectLst/>
                <a:highlight>
                  <a:srgbClr val="FFFFFF"/>
                </a:highlight>
                <a:latin typeface="JetBrains Mono" panose="02000009000000000000" pitchFamily="49" charset="0"/>
              </a:rPr>
              <a:t>9</a:t>
            </a:r>
            <a:r>
              <a:rPr lang="vi-VN" sz="1100">
                <a:solidFill>
                  <a:srgbClr val="080808"/>
                </a:solidFill>
                <a:effectLst/>
                <a:highlight>
                  <a:srgbClr val="FFFFFF"/>
                </a:highlight>
                <a:latin typeface="JetBrains Mono" panose="02000009000000000000" pitchFamily="49" charset="0"/>
              </a:rPr>
              <a:t>))</a:t>
            </a:r>
            <a:br>
              <a:rPr lang="vi-VN" sz="1100">
                <a:solidFill>
                  <a:srgbClr val="080808"/>
                </a:solidFill>
                <a:effectLst/>
                <a:highlight>
                  <a:srgbClr val="FFFFFF"/>
                </a:highlight>
                <a:latin typeface="JetBrains Mono" panose="02000009000000000000" pitchFamily="49" charset="0"/>
              </a:rPr>
            </a:br>
            <a:r>
              <a:rPr lang="vi-VN" sz="1100">
                <a:solidFill>
                  <a:srgbClr val="080808"/>
                </a:solidFill>
                <a:effectLst/>
                <a:highlight>
                  <a:srgbClr val="FFFFFF"/>
                </a:highlight>
                <a:latin typeface="JetBrains Mono" panose="02000009000000000000" pitchFamily="49" charset="0"/>
              </a:rPr>
              <a:t>}</a:t>
            </a:r>
          </a:p>
        </p:txBody>
      </p:sp>
      <p:pic>
        <p:nvPicPr>
          <p:cNvPr id="8" name="Picture 7" descr="A white paper with black text&#10;&#10;Description automatically generated">
            <a:extLst>
              <a:ext uri="{FF2B5EF4-FFF2-40B4-BE49-F238E27FC236}">
                <a16:creationId xmlns:a16="http://schemas.microsoft.com/office/drawing/2014/main" id="{D3123E80-FF53-43C8-2D55-6328517D8B10}"/>
              </a:ext>
            </a:extLst>
          </p:cNvPr>
          <p:cNvPicPr>
            <a:picLocks noChangeAspect="1"/>
          </p:cNvPicPr>
          <p:nvPr/>
        </p:nvPicPr>
        <p:blipFill>
          <a:blip r:embed="rId3"/>
          <a:stretch>
            <a:fillRect/>
          </a:stretch>
        </p:blipFill>
        <p:spPr>
          <a:xfrm>
            <a:off x="6898910" y="2370870"/>
            <a:ext cx="1907533" cy="2245230"/>
          </a:xfrm>
          <a:prstGeom prst="rect">
            <a:avLst/>
          </a:prstGeom>
        </p:spPr>
      </p:pic>
      <p:cxnSp>
        <p:nvCxnSpPr>
          <p:cNvPr id="10" name="Straight Arrow Connector 9">
            <a:extLst>
              <a:ext uri="{FF2B5EF4-FFF2-40B4-BE49-F238E27FC236}">
                <a16:creationId xmlns:a16="http://schemas.microsoft.com/office/drawing/2014/main" id="{31998987-1686-D2C7-F2E3-A393A45CE0E4}"/>
              </a:ext>
            </a:extLst>
          </p:cNvPr>
          <p:cNvCxnSpPr>
            <a:cxnSpLocks/>
          </p:cNvCxnSpPr>
          <p:nvPr/>
        </p:nvCxnSpPr>
        <p:spPr>
          <a:xfrm>
            <a:off x="5178751" y="3255948"/>
            <a:ext cx="1461331" cy="3503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87447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292608" y="292608"/>
            <a:ext cx="85038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
              <a:t>Toán tử gán</a:t>
            </a:r>
            <a:endParaRPr/>
          </a:p>
        </p:txBody>
      </p:sp>
      <p:graphicFrame>
        <p:nvGraphicFramePr>
          <p:cNvPr id="2" name="Table 1">
            <a:extLst>
              <a:ext uri="{FF2B5EF4-FFF2-40B4-BE49-F238E27FC236}">
                <a16:creationId xmlns:a16="http://schemas.microsoft.com/office/drawing/2014/main" id="{311438FC-7E0A-1597-28BE-82D909E17804}"/>
              </a:ext>
            </a:extLst>
          </p:cNvPr>
          <p:cNvGraphicFramePr>
            <a:graphicFrameLocks noGrp="1"/>
          </p:cNvGraphicFramePr>
          <p:nvPr>
            <p:extLst>
              <p:ext uri="{D42A27DB-BD31-4B8C-83A1-F6EECF244321}">
                <p14:modId xmlns:p14="http://schemas.microsoft.com/office/powerpoint/2010/main" val="2961029946"/>
              </p:ext>
            </p:extLst>
          </p:nvPr>
        </p:nvGraphicFramePr>
        <p:xfrm>
          <a:off x="1333884" y="1044530"/>
          <a:ext cx="6421247" cy="3231712"/>
        </p:xfrm>
        <a:graphic>
          <a:graphicData uri="http://schemas.openxmlformats.org/drawingml/2006/table">
            <a:tbl>
              <a:tblPr/>
              <a:tblGrid>
                <a:gridCol w="738293">
                  <a:extLst>
                    <a:ext uri="{9D8B030D-6E8A-4147-A177-3AD203B41FA5}">
                      <a16:colId xmlns:a16="http://schemas.microsoft.com/office/drawing/2014/main" val="937474219"/>
                    </a:ext>
                  </a:extLst>
                </a:gridCol>
                <a:gridCol w="2472330">
                  <a:extLst>
                    <a:ext uri="{9D8B030D-6E8A-4147-A177-3AD203B41FA5}">
                      <a16:colId xmlns:a16="http://schemas.microsoft.com/office/drawing/2014/main" val="1848020138"/>
                    </a:ext>
                  </a:extLst>
                </a:gridCol>
                <a:gridCol w="1672380">
                  <a:extLst>
                    <a:ext uri="{9D8B030D-6E8A-4147-A177-3AD203B41FA5}">
                      <a16:colId xmlns:a16="http://schemas.microsoft.com/office/drawing/2014/main" val="3604350002"/>
                    </a:ext>
                  </a:extLst>
                </a:gridCol>
                <a:gridCol w="1538244">
                  <a:extLst>
                    <a:ext uri="{9D8B030D-6E8A-4147-A177-3AD203B41FA5}">
                      <a16:colId xmlns:a16="http://schemas.microsoft.com/office/drawing/2014/main" val="3416385385"/>
                    </a:ext>
                  </a:extLst>
                </a:gridCol>
              </a:tblGrid>
              <a:tr h="262256">
                <a:tc>
                  <a:txBody>
                    <a:bodyPr/>
                    <a:lstStyle/>
                    <a:p>
                      <a:r>
                        <a:rPr lang="en-US" sz="1000" b="1">
                          <a:solidFill>
                            <a:srgbClr val="01435F"/>
                          </a:solidFill>
                          <a:effectLst/>
                          <a:highlight>
                            <a:srgbClr val="E4EEF3"/>
                          </a:highlight>
                        </a:rPr>
                        <a:t>Toán tử</a:t>
                      </a:r>
                      <a:endParaRPr lang="en-US" sz="1000">
                        <a:solidFill>
                          <a:srgbClr val="01435F"/>
                        </a:solidFill>
                        <a:effectLst/>
                        <a:highlight>
                          <a:srgbClr val="E4EEF3"/>
                        </a:highlight>
                      </a:endParaRPr>
                    </a:p>
                  </a:txBody>
                  <a:tcPr marL="61466" marR="61466" marT="19868" marB="19868"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a:noFill/>
                    </a:lnT>
                    <a:lnB w="9525" cap="flat" cmpd="sng" algn="ctr">
                      <a:solidFill>
                        <a:srgbClr val="88C7E2"/>
                      </a:solidFill>
                      <a:prstDash val="solid"/>
                      <a:round/>
                      <a:headEnd type="none" w="med" len="med"/>
                      <a:tailEnd type="none" w="med" len="med"/>
                    </a:lnB>
                    <a:solidFill>
                      <a:srgbClr val="E4EEF3"/>
                    </a:solidFill>
                  </a:tcPr>
                </a:tc>
                <a:tc>
                  <a:txBody>
                    <a:bodyPr/>
                    <a:lstStyle/>
                    <a:p>
                      <a:r>
                        <a:rPr lang="en-US" sz="1000" b="1">
                          <a:solidFill>
                            <a:srgbClr val="01435F"/>
                          </a:solidFill>
                          <a:effectLst/>
                          <a:highlight>
                            <a:srgbClr val="E4EEF3"/>
                          </a:highlight>
                        </a:rPr>
                        <a:t>Mô tả</a:t>
                      </a:r>
                      <a:endParaRPr lang="en-US" sz="1000">
                        <a:solidFill>
                          <a:srgbClr val="01435F"/>
                        </a:solidFill>
                        <a:effectLst/>
                        <a:highlight>
                          <a:srgbClr val="E4EEF3"/>
                        </a:highlight>
                      </a:endParaRPr>
                    </a:p>
                  </a:txBody>
                  <a:tcPr marL="61466" marR="61466" marT="19868" marB="19868"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a:noFill/>
                    </a:lnT>
                    <a:lnB w="9525" cap="flat" cmpd="sng" algn="ctr">
                      <a:solidFill>
                        <a:srgbClr val="88C7E2"/>
                      </a:solidFill>
                      <a:prstDash val="solid"/>
                      <a:round/>
                      <a:headEnd type="none" w="med" len="med"/>
                      <a:tailEnd type="none" w="med" len="med"/>
                    </a:lnB>
                    <a:solidFill>
                      <a:srgbClr val="E4EEF3"/>
                    </a:solidFill>
                  </a:tcPr>
                </a:tc>
                <a:tc>
                  <a:txBody>
                    <a:bodyPr/>
                    <a:lstStyle/>
                    <a:p>
                      <a:r>
                        <a:rPr lang="en-US" sz="1000" b="1">
                          <a:solidFill>
                            <a:srgbClr val="01435F"/>
                          </a:solidFill>
                          <a:effectLst/>
                          <a:highlight>
                            <a:srgbClr val="E4EEF3"/>
                          </a:highlight>
                        </a:rPr>
                        <a:t>Ví dụ</a:t>
                      </a:r>
                      <a:endParaRPr lang="en-US" sz="1000">
                        <a:solidFill>
                          <a:srgbClr val="01435F"/>
                        </a:solidFill>
                        <a:effectLst/>
                        <a:highlight>
                          <a:srgbClr val="E4EEF3"/>
                        </a:highlight>
                      </a:endParaRPr>
                    </a:p>
                  </a:txBody>
                  <a:tcPr marL="61466" marR="61466" marT="19868" marB="19868"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a:noFill/>
                    </a:lnT>
                    <a:lnB w="9525" cap="flat" cmpd="sng" algn="ctr">
                      <a:solidFill>
                        <a:srgbClr val="88C7E2"/>
                      </a:solidFill>
                      <a:prstDash val="solid"/>
                      <a:round/>
                      <a:headEnd type="none" w="med" len="med"/>
                      <a:tailEnd type="none" w="med" len="med"/>
                    </a:lnB>
                    <a:solidFill>
                      <a:srgbClr val="E4EEF3"/>
                    </a:solidFill>
                  </a:tcPr>
                </a:tc>
                <a:tc>
                  <a:txBody>
                    <a:bodyPr/>
                    <a:lstStyle/>
                    <a:p>
                      <a:r>
                        <a:rPr lang="vi-VN" sz="1000" b="1">
                          <a:solidFill>
                            <a:srgbClr val="01435F"/>
                          </a:solidFill>
                          <a:effectLst/>
                          <a:highlight>
                            <a:srgbClr val="E4EEF3"/>
                          </a:highlight>
                        </a:rPr>
                        <a:t>Tương đương với</a:t>
                      </a:r>
                      <a:endParaRPr lang="vi-VN" sz="1000">
                        <a:solidFill>
                          <a:srgbClr val="01435F"/>
                        </a:solidFill>
                        <a:effectLst/>
                        <a:highlight>
                          <a:srgbClr val="E4EEF3"/>
                        </a:highlight>
                      </a:endParaRPr>
                    </a:p>
                  </a:txBody>
                  <a:tcPr marL="61466" marR="61466" marT="19868" marB="19868"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a:noFill/>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1714219949"/>
                  </a:ext>
                </a:extLst>
              </a:tr>
              <a:tr h="484776">
                <a:tc>
                  <a:txBody>
                    <a:bodyPr/>
                    <a:lstStyle/>
                    <a:p>
                      <a:r>
                        <a:rPr lang="en-VN" sz="1000">
                          <a:solidFill>
                            <a:srgbClr val="01435F"/>
                          </a:solidFill>
                          <a:effectLst/>
                          <a:highlight>
                            <a:srgbClr val="E4EEF3"/>
                          </a:highlight>
                        </a:rPr>
                        <a:t> =</a:t>
                      </a:r>
                    </a:p>
                  </a:txBody>
                  <a:tcPr marL="61466" marR="61466" marT="19868" marB="19868"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000">
                          <a:solidFill>
                            <a:srgbClr val="01435F"/>
                          </a:solidFill>
                          <a:effectLst/>
                          <a:highlight>
                            <a:srgbClr val="E4EEF3"/>
                          </a:highlight>
                        </a:rPr>
                        <a:t>Phép gán giá trị bên phải cho biến bên trái dấu bằng</a:t>
                      </a:r>
                    </a:p>
                  </a:txBody>
                  <a:tcPr marL="61466" marR="61466" marT="19868" marB="19868"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000">
                          <a:solidFill>
                            <a:srgbClr val="01435F"/>
                          </a:solidFill>
                          <a:effectLst/>
                          <a:highlight>
                            <a:srgbClr val="E4EEF3"/>
                          </a:highlight>
                        </a:rPr>
                        <a:t> x=5</a:t>
                      </a:r>
                    </a:p>
                  </a:txBody>
                  <a:tcPr marL="61466" marR="61466" marT="19868" marB="19868"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endParaRPr lang="en-VN" sz="1000">
                        <a:solidFill>
                          <a:srgbClr val="01435F"/>
                        </a:solidFill>
                        <a:effectLst/>
                        <a:highlight>
                          <a:srgbClr val="E4EEF3"/>
                        </a:highlight>
                      </a:endParaRPr>
                    </a:p>
                  </a:txBody>
                  <a:tcPr marL="61466" marR="61466" marT="19868" marB="19868"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2756405686"/>
                  </a:ext>
                </a:extLst>
              </a:tr>
              <a:tr h="373516">
                <a:tc>
                  <a:txBody>
                    <a:bodyPr/>
                    <a:lstStyle/>
                    <a:p>
                      <a:r>
                        <a:rPr lang="en-VN" sz="1000">
                          <a:solidFill>
                            <a:srgbClr val="01435F"/>
                          </a:solidFill>
                          <a:effectLst/>
                          <a:highlight>
                            <a:srgbClr val="E4EEF3"/>
                          </a:highlight>
                        </a:rPr>
                        <a:t> +=</a:t>
                      </a:r>
                    </a:p>
                  </a:txBody>
                  <a:tcPr marL="61466" marR="61466" marT="19868" marB="19868"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000">
                          <a:solidFill>
                            <a:srgbClr val="01435F"/>
                          </a:solidFill>
                          <a:effectLst/>
                          <a:highlight>
                            <a:srgbClr val="E4EEF3"/>
                          </a:highlight>
                        </a:rPr>
                        <a:t>Cộng và gán</a:t>
                      </a:r>
                    </a:p>
                  </a:txBody>
                  <a:tcPr marL="61466" marR="61466" marT="19868" marB="19868"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000">
                          <a:solidFill>
                            <a:srgbClr val="01435F"/>
                          </a:solidFill>
                          <a:effectLst/>
                          <a:highlight>
                            <a:srgbClr val="E4EEF3"/>
                          </a:highlight>
                        </a:rPr>
                        <a:t>x=2</a:t>
                      </a:r>
                    </a:p>
                    <a:p>
                      <a:r>
                        <a:rPr lang="en-US" sz="1000">
                          <a:solidFill>
                            <a:srgbClr val="01435F"/>
                          </a:solidFill>
                          <a:effectLst/>
                          <a:highlight>
                            <a:srgbClr val="E4EEF3"/>
                          </a:highlight>
                        </a:rPr>
                        <a:t>x+=5</a:t>
                      </a:r>
                    </a:p>
                    <a:p>
                      <a:r>
                        <a:rPr lang="en-US" sz="1000">
                          <a:solidFill>
                            <a:srgbClr val="01435F"/>
                          </a:solidFill>
                          <a:effectLst/>
                          <a:highlight>
                            <a:srgbClr val="E4EEF3"/>
                          </a:highlight>
                        </a:rPr>
                        <a:t>==&gt;x=7</a:t>
                      </a:r>
                    </a:p>
                  </a:txBody>
                  <a:tcPr marL="61466" marR="61466" marT="19868" marB="19868"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000">
                          <a:solidFill>
                            <a:srgbClr val="01435F"/>
                          </a:solidFill>
                          <a:effectLst/>
                          <a:highlight>
                            <a:srgbClr val="E4EEF3"/>
                          </a:highlight>
                        </a:rPr>
                        <a:t> x=x+5</a:t>
                      </a:r>
                    </a:p>
                  </a:txBody>
                  <a:tcPr marL="61466" marR="61466" marT="19868" marB="19868"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3647357233"/>
                  </a:ext>
                </a:extLst>
              </a:tr>
              <a:tr h="373516">
                <a:tc>
                  <a:txBody>
                    <a:bodyPr/>
                    <a:lstStyle/>
                    <a:p>
                      <a:r>
                        <a:rPr lang="en-VN" sz="1000">
                          <a:solidFill>
                            <a:srgbClr val="01435F"/>
                          </a:solidFill>
                          <a:effectLst/>
                          <a:highlight>
                            <a:srgbClr val="E4EEF3"/>
                          </a:highlight>
                        </a:rPr>
                        <a:t> -=</a:t>
                      </a:r>
                    </a:p>
                  </a:txBody>
                  <a:tcPr marL="61466" marR="61466" marT="19868" marB="19868"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000">
                          <a:solidFill>
                            <a:srgbClr val="01435F"/>
                          </a:solidFill>
                          <a:effectLst/>
                          <a:highlight>
                            <a:srgbClr val="E4EEF3"/>
                          </a:highlight>
                        </a:rPr>
                        <a:t>Trừ và gán</a:t>
                      </a:r>
                    </a:p>
                  </a:txBody>
                  <a:tcPr marL="61466" marR="61466" marT="19868" marB="19868"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000">
                          <a:solidFill>
                            <a:srgbClr val="01435F"/>
                          </a:solidFill>
                          <a:effectLst/>
                          <a:highlight>
                            <a:srgbClr val="E4EEF3"/>
                          </a:highlight>
                        </a:rPr>
                        <a:t>x=2</a:t>
                      </a:r>
                    </a:p>
                    <a:p>
                      <a:r>
                        <a:rPr lang="en-US" sz="1000">
                          <a:solidFill>
                            <a:srgbClr val="01435F"/>
                          </a:solidFill>
                          <a:effectLst/>
                          <a:highlight>
                            <a:srgbClr val="E4EEF3"/>
                          </a:highlight>
                        </a:rPr>
                        <a:t>x-=5</a:t>
                      </a:r>
                    </a:p>
                    <a:p>
                      <a:r>
                        <a:rPr lang="en-US" sz="1000">
                          <a:solidFill>
                            <a:srgbClr val="01435F"/>
                          </a:solidFill>
                          <a:effectLst/>
                          <a:highlight>
                            <a:srgbClr val="E4EEF3"/>
                          </a:highlight>
                        </a:rPr>
                        <a:t>==&gt;x=-3</a:t>
                      </a:r>
                    </a:p>
                  </a:txBody>
                  <a:tcPr marL="61466" marR="61466" marT="19868" marB="19868"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000">
                          <a:solidFill>
                            <a:srgbClr val="01435F"/>
                          </a:solidFill>
                          <a:effectLst/>
                          <a:highlight>
                            <a:srgbClr val="E4EEF3"/>
                          </a:highlight>
                        </a:rPr>
                        <a:t> x=x-5</a:t>
                      </a:r>
                    </a:p>
                  </a:txBody>
                  <a:tcPr marL="61466" marR="61466" marT="19868" marB="19868"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3646577052"/>
                  </a:ext>
                </a:extLst>
              </a:tr>
              <a:tr h="373516">
                <a:tc>
                  <a:txBody>
                    <a:bodyPr/>
                    <a:lstStyle/>
                    <a:p>
                      <a:r>
                        <a:rPr lang="en-VN" sz="1000">
                          <a:solidFill>
                            <a:srgbClr val="01435F"/>
                          </a:solidFill>
                          <a:effectLst/>
                          <a:highlight>
                            <a:srgbClr val="E4EEF3"/>
                          </a:highlight>
                        </a:rPr>
                        <a:t> *=</a:t>
                      </a:r>
                    </a:p>
                  </a:txBody>
                  <a:tcPr marL="61466" marR="61466" marT="19868" marB="19868"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000">
                          <a:solidFill>
                            <a:srgbClr val="01435F"/>
                          </a:solidFill>
                          <a:effectLst/>
                          <a:highlight>
                            <a:srgbClr val="E4EEF3"/>
                          </a:highlight>
                        </a:rPr>
                        <a:t>Nhân và gán</a:t>
                      </a:r>
                    </a:p>
                  </a:txBody>
                  <a:tcPr marL="61466" marR="61466" marT="19868" marB="19868"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000">
                          <a:solidFill>
                            <a:srgbClr val="01435F"/>
                          </a:solidFill>
                          <a:effectLst/>
                          <a:highlight>
                            <a:srgbClr val="E4EEF3"/>
                          </a:highlight>
                        </a:rPr>
                        <a:t>x=2</a:t>
                      </a:r>
                    </a:p>
                    <a:p>
                      <a:r>
                        <a:rPr lang="en-US" sz="1000">
                          <a:solidFill>
                            <a:srgbClr val="01435F"/>
                          </a:solidFill>
                          <a:effectLst/>
                          <a:highlight>
                            <a:srgbClr val="E4EEF3"/>
                          </a:highlight>
                        </a:rPr>
                        <a:t>x*=5</a:t>
                      </a:r>
                    </a:p>
                    <a:p>
                      <a:r>
                        <a:rPr lang="en-US" sz="1000">
                          <a:solidFill>
                            <a:srgbClr val="01435F"/>
                          </a:solidFill>
                          <a:effectLst/>
                          <a:highlight>
                            <a:srgbClr val="E4EEF3"/>
                          </a:highlight>
                        </a:rPr>
                        <a:t>==&gt;x=10</a:t>
                      </a:r>
                    </a:p>
                  </a:txBody>
                  <a:tcPr marL="61466" marR="61466" marT="19868" marB="19868"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000">
                          <a:solidFill>
                            <a:srgbClr val="01435F"/>
                          </a:solidFill>
                          <a:effectLst/>
                          <a:highlight>
                            <a:srgbClr val="E4EEF3"/>
                          </a:highlight>
                        </a:rPr>
                        <a:t> x=x*5</a:t>
                      </a:r>
                    </a:p>
                  </a:txBody>
                  <a:tcPr marL="61466" marR="61466" marT="19868" marB="19868"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4088967850"/>
                  </a:ext>
                </a:extLst>
              </a:tr>
              <a:tr h="373516">
                <a:tc>
                  <a:txBody>
                    <a:bodyPr/>
                    <a:lstStyle/>
                    <a:p>
                      <a:r>
                        <a:rPr lang="en-VN" sz="1000">
                          <a:solidFill>
                            <a:srgbClr val="01435F"/>
                          </a:solidFill>
                          <a:effectLst/>
                          <a:highlight>
                            <a:srgbClr val="E4EEF3"/>
                          </a:highlight>
                        </a:rPr>
                        <a:t> /=</a:t>
                      </a:r>
                    </a:p>
                  </a:txBody>
                  <a:tcPr marL="61466" marR="61466" marT="19868" marB="19868"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000">
                          <a:solidFill>
                            <a:srgbClr val="01435F"/>
                          </a:solidFill>
                          <a:effectLst/>
                          <a:highlight>
                            <a:srgbClr val="E4EEF3"/>
                          </a:highlight>
                        </a:rPr>
                        <a:t>Chia và gán</a:t>
                      </a:r>
                    </a:p>
                  </a:txBody>
                  <a:tcPr marL="61466" marR="61466" marT="19868" marB="19868"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000">
                          <a:solidFill>
                            <a:srgbClr val="01435F"/>
                          </a:solidFill>
                          <a:effectLst/>
                          <a:highlight>
                            <a:srgbClr val="E4EEF3"/>
                          </a:highlight>
                        </a:rPr>
                        <a:t>x=7</a:t>
                      </a:r>
                    </a:p>
                    <a:p>
                      <a:r>
                        <a:rPr lang="en-US" sz="1000">
                          <a:solidFill>
                            <a:srgbClr val="01435F"/>
                          </a:solidFill>
                          <a:effectLst/>
                          <a:highlight>
                            <a:srgbClr val="E4EEF3"/>
                          </a:highlight>
                        </a:rPr>
                        <a:t>x/=5</a:t>
                      </a:r>
                    </a:p>
                    <a:p>
                      <a:r>
                        <a:rPr lang="en-US" sz="1000">
                          <a:solidFill>
                            <a:srgbClr val="01435F"/>
                          </a:solidFill>
                          <a:effectLst/>
                          <a:highlight>
                            <a:srgbClr val="E4EEF3"/>
                          </a:highlight>
                        </a:rPr>
                        <a:t>==&gt;x=1</a:t>
                      </a:r>
                    </a:p>
                  </a:txBody>
                  <a:tcPr marL="61466" marR="61466" marT="19868" marB="19868"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000">
                          <a:solidFill>
                            <a:srgbClr val="01435F"/>
                          </a:solidFill>
                          <a:effectLst/>
                          <a:highlight>
                            <a:srgbClr val="E4EEF3"/>
                          </a:highlight>
                        </a:rPr>
                        <a:t> x=x/5</a:t>
                      </a:r>
                    </a:p>
                  </a:txBody>
                  <a:tcPr marL="61466" marR="61466" marT="19868" marB="19868"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908326069"/>
                  </a:ext>
                </a:extLst>
              </a:tr>
              <a:tr h="373516">
                <a:tc>
                  <a:txBody>
                    <a:bodyPr/>
                    <a:lstStyle/>
                    <a:p>
                      <a:r>
                        <a:rPr lang="en-VN" sz="1000">
                          <a:solidFill>
                            <a:srgbClr val="01435F"/>
                          </a:solidFill>
                          <a:effectLst/>
                          <a:highlight>
                            <a:srgbClr val="E4EEF3"/>
                          </a:highlight>
                        </a:rPr>
                        <a:t>%=</a:t>
                      </a:r>
                    </a:p>
                  </a:txBody>
                  <a:tcPr marL="61466" marR="61466" marT="19868" marB="19868"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vi-VN" sz="1000">
                          <a:solidFill>
                            <a:srgbClr val="01435F"/>
                          </a:solidFill>
                          <a:effectLst/>
                          <a:highlight>
                            <a:srgbClr val="E4EEF3"/>
                          </a:highlight>
                        </a:rPr>
                        <a:t>Chia lấy dư</a:t>
                      </a:r>
                    </a:p>
                  </a:txBody>
                  <a:tcPr marL="61466" marR="61466" marT="19868" marB="19868"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000">
                          <a:solidFill>
                            <a:srgbClr val="01435F"/>
                          </a:solidFill>
                          <a:effectLst/>
                          <a:highlight>
                            <a:srgbClr val="E4EEF3"/>
                          </a:highlight>
                        </a:rPr>
                        <a:t>x=7</a:t>
                      </a:r>
                    </a:p>
                    <a:p>
                      <a:r>
                        <a:rPr lang="en-US" sz="1000">
                          <a:solidFill>
                            <a:srgbClr val="01435F"/>
                          </a:solidFill>
                          <a:effectLst/>
                          <a:highlight>
                            <a:srgbClr val="E4EEF3"/>
                          </a:highlight>
                        </a:rPr>
                        <a:t>x%=5</a:t>
                      </a:r>
                    </a:p>
                    <a:p>
                      <a:r>
                        <a:rPr lang="en-US" sz="1000">
                          <a:solidFill>
                            <a:srgbClr val="01435F"/>
                          </a:solidFill>
                          <a:effectLst/>
                          <a:highlight>
                            <a:srgbClr val="E4EEF3"/>
                          </a:highlight>
                        </a:rPr>
                        <a:t>==&gt;x=2</a:t>
                      </a:r>
                    </a:p>
                  </a:txBody>
                  <a:tcPr marL="61466" marR="61466" marT="19868" marB="19868"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000">
                          <a:solidFill>
                            <a:srgbClr val="01435F"/>
                          </a:solidFill>
                          <a:effectLst/>
                          <a:highlight>
                            <a:srgbClr val="E4EEF3"/>
                          </a:highlight>
                        </a:rPr>
                        <a:t>x=x%5</a:t>
                      </a:r>
                    </a:p>
                  </a:txBody>
                  <a:tcPr marL="61466" marR="61466" marT="19868" marB="19868"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308070463"/>
                  </a:ext>
                </a:extLst>
              </a:tr>
            </a:tbl>
          </a:graphicData>
        </a:graphic>
      </p:graphicFrame>
    </p:spTree>
    <p:extLst>
      <p:ext uri="{BB962C8B-B14F-4D97-AF65-F5344CB8AC3E}">
        <p14:creationId xmlns:p14="http://schemas.microsoft.com/office/powerpoint/2010/main" val="1006719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292608" y="292608"/>
            <a:ext cx="85038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
              <a:t>Toán tử gán</a:t>
            </a:r>
            <a:endParaRPr/>
          </a:p>
        </p:txBody>
      </p:sp>
      <p:cxnSp>
        <p:nvCxnSpPr>
          <p:cNvPr id="10" name="Straight Arrow Connector 9">
            <a:extLst>
              <a:ext uri="{FF2B5EF4-FFF2-40B4-BE49-F238E27FC236}">
                <a16:creationId xmlns:a16="http://schemas.microsoft.com/office/drawing/2014/main" id="{31998987-1686-D2C7-F2E3-A393A45CE0E4}"/>
              </a:ext>
            </a:extLst>
          </p:cNvPr>
          <p:cNvCxnSpPr>
            <a:cxnSpLocks/>
          </p:cNvCxnSpPr>
          <p:nvPr/>
        </p:nvCxnSpPr>
        <p:spPr>
          <a:xfrm>
            <a:off x="3478138" y="2290273"/>
            <a:ext cx="146987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7CC0D3E3-89C8-749D-0C6C-98488C0F96DD}"/>
              </a:ext>
            </a:extLst>
          </p:cNvPr>
          <p:cNvSpPr txBox="1"/>
          <p:nvPr/>
        </p:nvSpPr>
        <p:spPr>
          <a:xfrm>
            <a:off x="602478" y="1017478"/>
            <a:ext cx="2815839" cy="3108543"/>
          </a:xfrm>
          <a:prstGeom prst="rect">
            <a:avLst/>
          </a:prstGeom>
          <a:noFill/>
        </p:spPr>
        <p:txBody>
          <a:bodyPr wrap="square">
            <a:spAutoFit/>
          </a:bodyPr>
          <a:lstStyle/>
          <a:p>
            <a:r>
              <a:rPr lang="en-US" sz="1400">
                <a:solidFill>
                  <a:srgbClr val="0033B3"/>
                </a:solidFill>
                <a:effectLst/>
                <a:highlight>
                  <a:srgbClr val="FFFFFF"/>
                </a:highlight>
                <a:latin typeface="JetBrains Mono" panose="02000009000000000000" pitchFamily="49" charset="0"/>
              </a:rPr>
              <a:t>fun </a:t>
            </a:r>
            <a:r>
              <a:rPr lang="en-US" sz="1400">
                <a:solidFill>
                  <a:srgbClr val="00627A"/>
                </a:solidFill>
                <a:effectLst/>
                <a:highlight>
                  <a:srgbClr val="FFFFFF"/>
                </a:highlight>
                <a:latin typeface="JetBrains Mono" panose="02000009000000000000" pitchFamily="49" charset="0"/>
              </a:rPr>
              <a:t>main</a:t>
            </a:r>
            <a:r>
              <a:rPr lang="en-US" sz="1400">
                <a:solidFill>
                  <a:srgbClr val="080808"/>
                </a:solidFill>
                <a:effectLst/>
                <a:highlight>
                  <a:srgbClr val="FFFFFF"/>
                </a:highlight>
                <a:latin typeface="JetBrains Mono" panose="02000009000000000000" pitchFamily="49" charset="0"/>
              </a:rPr>
              <a:t>() {</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a:solidFill>
                  <a:srgbClr val="0033B3"/>
                </a:solidFill>
                <a:effectLst/>
                <a:highlight>
                  <a:srgbClr val="FFFFFF"/>
                </a:highlight>
                <a:latin typeface="JetBrains Mono" panose="02000009000000000000" pitchFamily="49" charset="0"/>
              </a:rPr>
              <a:t>var </a:t>
            </a:r>
            <a:r>
              <a:rPr lang="en-US" sz="1400">
                <a:solidFill>
                  <a:srgbClr val="000000"/>
                </a:solidFill>
                <a:effectLst/>
                <a:highlight>
                  <a:srgbClr val="FFFFFF"/>
                </a:highlight>
                <a:latin typeface="JetBrains Mono" panose="02000009000000000000" pitchFamily="49" charset="0"/>
              </a:rPr>
              <a:t>x  </a:t>
            </a:r>
            <a:r>
              <a:rPr lang="en-US" sz="1400">
                <a:solidFill>
                  <a:srgbClr val="080808"/>
                </a:solidFill>
                <a:effectLst/>
                <a:highlight>
                  <a:srgbClr val="FFFFFF"/>
                </a:highlight>
                <a:latin typeface="JetBrains Mono" panose="02000009000000000000" pitchFamily="49" charset="0"/>
              </a:rPr>
              <a:t>= </a:t>
            </a:r>
            <a:r>
              <a:rPr lang="en-US" sz="1400">
                <a:solidFill>
                  <a:srgbClr val="1750EB"/>
                </a:solidFill>
                <a:effectLst/>
                <a:highlight>
                  <a:srgbClr val="FFFFFF"/>
                </a:highlight>
                <a:latin typeface="JetBrains Mono" panose="02000009000000000000" pitchFamily="49" charset="0"/>
              </a:rPr>
              <a:t>5</a:t>
            </a:r>
            <a:br>
              <a:rPr lang="en-US" sz="1400">
                <a:solidFill>
                  <a:srgbClr val="1750EB"/>
                </a:solidFill>
                <a:effectLst/>
                <a:highlight>
                  <a:srgbClr val="FFFFFF"/>
                </a:highlight>
                <a:latin typeface="JetBrains Mono" panose="02000009000000000000" pitchFamily="49" charset="0"/>
              </a:rPr>
            </a:br>
            <a:r>
              <a:rPr lang="en-US" sz="1400">
                <a:solidFill>
                  <a:srgbClr val="1750EB"/>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x </a:t>
            </a:r>
            <a:r>
              <a:rPr lang="en-US" sz="1400">
                <a:solidFill>
                  <a:srgbClr val="080808"/>
                </a:solidFill>
                <a:effectLst/>
                <a:highlight>
                  <a:srgbClr val="FFFFFF"/>
                </a:highlight>
                <a:latin typeface="JetBrains Mono" panose="02000009000000000000" pitchFamily="49" charset="0"/>
              </a:rPr>
              <a:t>+= </a:t>
            </a:r>
            <a:r>
              <a:rPr lang="en-US" sz="1400">
                <a:solidFill>
                  <a:srgbClr val="1750EB"/>
                </a:solidFill>
                <a:effectLst/>
                <a:highlight>
                  <a:srgbClr val="FFFFFF"/>
                </a:highlight>
                <a:latin typeface="JetBrains Mono" panose="02000009000000000000" pitchFamily="49" charset="0"/>
              </a:rPr>
              <a:t>2</a:t>
            </a:r>
            <a:br>
              <a:rPr lang="en-US" sz="1400">
                <a:solidFill>
                  <a:srgbClr val="1750EB"/>
                </a:solidFill>
                <a:effectLst/>
                <a:highlight>
                  <a:srgbClr val="FFFFFF"/>
                </a:highlight>
                <a:latin typeface="JetBrains Mono" panose="02000009000000000000" pitchFamily="49" charset="0"/>
              </a:rPr>
            </a:br>
            <a:r>
              <a:rPr lang="en-US" sz="1400">
                <a:solidFill>
                  <a:srgbClr val="1750EB"/>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67D17"/>
                </a:solidFill>
                <a:effectLst/>
                <a:highlight>
                  <a:srgbClr val="FFFFFF"/>
                </a:highlight>
                <a:latin typeface="JetBrains Mono" panose="02000009000000000000" pitchFamily="49" charset="0"/>
              </a:rPr>
              <a:t>"x="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x</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x </a:t>
            </a:r>
            <a:r>
              <a:rPr lang="en-US" sz="1400">
                <a:solidFill>
                  <a:srgbClr val="080808"/>
                </a:solidFill>
                <a:effectLst/>
                <a:highlight>
                  <a:srgbClr val="FFFFFF"/>
                </a:highlight>
                <a:latin typeface="JetBrains Mono" panose="02000009000000000000" pitchFamily="49" charset="0"/>
              </a:rPr>
              <a:t>-= </a:t>
            </a:r>
            <a:r>
              <a:rPr lang="en-US" sz="1400">
                <a:solidFill>
                  <a:srgbClr val="1750EB"/>
                </a:solidFill>
                <a:effectLst/>
                <a:highlight>
                  <a:srgbClr val="FFFFFF"/>
                </a:highlight>
                <a:latin typeface="JetBrains Mono" panose="02000009000000000000" pitchFamily="49" charset="0"/>
              </a:rPr>
              <a:t>2</a:t>
            </a:r>
            <a:br>
              <a:rPr lang="en-US" sz="1400">
                <a:solidFill>
                  <a:srgbClr val="1750EB"/>
                </a:solidFill>
                <a:effectLst/>
                <a:highlight>
                  <a:srgbClr val="FFFFFF"/>
                </a:highlight>
                <a:latin typeface="JetBrains Mono" panose="02000009000000000000" pitchFamily="49" charset="0"/>
              </a:rPr>
            </a:br>
            <a:r>
              <a:rPr lang="en-US" sz="1400">
                <a:solidFill>
                  <a:srgbClr val="1750EB"/>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67D17"/>
                </a:solidFill>
                <a:effectLst/>
                <a:highlight>
                  <a:srgbClr val="FFFFFF"/>
                </a:highlight>
                <a:latin typeface="JetBrains Mono" panose="02000009000000000000" pitchFamily="49" charset="0"/>
              </a:rPr>
              <a:t>"x="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x</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x </a:t>
            </a:r>
            <a:r>
              <a:rPr lang="en-US" sz="1400">
                <a:solidFill>
                  <a:srgbClr val="080808"/>
                </a:solidFill>
                <a:effectLst/>
                <a:highlight>
                  <a:srgbClr val="FFFFFF"/>
                </a:highlight>
                <a:latin typeface="JetBrains Mono" panose="02000009000000000000" pitchFamily="49" charset="0"/>
              </a:rPr>
              <a:t>*= </a:t>
            </a:r>
            <a:r>
              <a:rPr lang="en-US" sz="1400">
                <a:solidFill>
                  <a:srgbClr val="1750EB"/>
                </a:solidFill>
                <a:effectLst/>
                <a:highlight>
                  <a:srgbClr val="FFFFFF"/>
                </a:highlight>
                <a:latin typeface="JetBrains Mono" panose="02000009000000000000" pitchFamily="49" charset="0"/>
              </a:rPr>
              <a:t>2</a:t>
            </a:r>
            <a:br>
              <a:rPr lang="en-US" sz="1400">
                <a:solidFill>
                  <a:srgbClr val="1750EB"/>
                </a:solidFill>
                <a:effectLst/>
                <a:highlight>
                  <a:srgbClr val="FFFFFF"/>
                </a:highlight>
                <a:latin typeface="JetBrains Mono" panose="02000009000000000000" pitchFamily="49" charset="0"/>
              </a:rPr>
            </a:br>
            <a:r>
              <a:rPr lang="en-US" sz="1400">
                <a:solidFill>
                  <a:srgbClr val="1750EB"/>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67D17"/>
                </a:solidFill>
                <a:effectLst/>
                <a:highlight>
                  <a:srgbClr val="FFFFFF"/>
                </a:highlight>
                <a:latin typeface="JetBrains Mono" panose="02000009000000000000" pitchFamily="49" charset="0"/>
              </a:rPr>
              <a:t>"x="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x</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x </a:t>
            </a:r>
            <a:r>
              <a:rPr lang="en-US" sz="1400">
                <a:solidFill>
                  <a:srgbClr val="080808"/>
                </a:solidFill>
                <a:effectLst/>
                <a:highlight>
                  <a:srgbClr val="FFFFFF"/>
                </a:highlight>
                <a:latin typeface="JetBrains Mono" panose="02000009000000000000" pitchFamily="49" charset="0"/>
              </a:rPr>
              <a:t>/= </a:t>
            </a:r>
            <a:r>
              <a:rPr lang="en-US" sz="1400">
                <a:solidFill>
                  <a:srgbClr val="1750EB"/>
                </a:solidFill>
                <a:effectLst/>
                <a:highlight>
                  <a:srgbClr val="FFFFFF"/>
                </a:highlight>
                <a:latin typeface="JetBrains Mono" panose="02000009000000000000" pitchFamily="49" charset="0"/>
              </a:rPr>
              <a:t>2</a:t>
            </a:r>
            <a:br>
              <a:rPr lang="en-US" sz="1400">
                <a:solidFill>
                  <a:srgbClr val="1750EB"/>
                </a:solidFill>
                <a:effectLst/>
                <a:highlight>
                  <a:srgbClr val="FFFFFF"/>
                </a:highlight>
                <a:latin typeface="JetBrains Mono" panose="02000009000000000000" pitchFamily="49" charset="0"/>
              </a:rPr>
            </a:br>
            <a:r>
              <a:rPr lang="en-US" sz="1400">
                <a:solidFill>
                  <a:srgbClr val="1750EB"/>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67D17"/>
                </a:solidFill>
                <a:effectLst/>
                <a:highlight>
                  <a:srgbClr val="FFFFFF"/>
                </a:highlight>
                <a:latin typeface="JetBrains Mono" panose="02000009000000000000" pitchFamily="49" charset="0"/>
              </a:rPr>
              <a:t>"x="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x</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x </a:t>
            </a:r>
            <a:r>
              <a:rPr lang="en-US" sz="1400">
                <a:solidFill>
                  <a:srgbClr val="080808"/>
                </a:solidFill>
                <a:effectLst/>
                <a:highlight>
                  <a:srgbClr val="FFFFFF"/>
                </a:highlight>
                <a:latin typeface="JetBrains Mono" panose="02000009000000000000" pitchFamily="49" charset="0"/>
              </a:rPr>
              <a:t>= </a:t>
            </a:r>
            <a:r>
              <a:rPr lang="en-US" sz="1400">
                <a:solidFill>
                  <a:srgbClr val="1750EB"/>
                </a:solidFill>
                <a:effectLst/>
                <a:highlight>
                  <a:srgbClr val="FFFFFF"/>
                </a:highlight>
                <a:latin typeface="JetBrains Mono" panose="02000009000000000000" pitchFamily="49" charset="0"/>
              </a:rPr>
              <a:t>7</a:t>
            </a:r>
            <a:br>
              <a:rPr lang="en-US" sz="1400">
                <a:solidFill>
                  <a:srgbClr val="1750EB"/>
                </a:solidFill>
                <a:effectLst/>
                <a:highlight>
                  <a:srgbClr val="FFFFFF"/>
                </a:highlight>
                <a:latin typeface="JetBrains Mono" panose="02000009000000000000" pitchFamily="49" charset="0"/>
              </a:rPr>
            </a:br>
            <a:r>
              <a:rPr lang="en-US" sz="1400">
                <a:solidFill>
                  <a:srgbClr val="1750EB"/>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x </a:t>
            </a:r>
            <a:r>
              <a:rPr lang="en-US" sz="1400">
                <a:solidFill>
                  <a:srgbClr val="080808"/>
                </a:solidFill>
                <a:effectLst/>
                <a:highlight>
                  <a:srgbClr val="FFFFFF"/>
                </a:highlight>
                <a:latin typeface="JetBrains Mono" panose="02000009000000000000" pitchFamily="49" charset="0"/>
              </a:rPr>
              <a:t>%= </a:t>
            </a:r>
            <a:r>
              <a:rPr lang="en-US" sz="1400">
                <a:solidFill>
                  <a:srgbClr val="1750EB"/>
                </a:solidFill>
                <a:effectLst/>
                <a:highlight>
                  <a:srgbClr val="FFFFFF"/>
                </a:highlight>
                <a:latin typeface="JetBrains Mono" panose="02000009000000000000" pitchFamily="49" charset="0"/>
              </a:rPr>
              <a:t>3</a:t>
            </a:r>
            <a:br>
              <a:rPr lang="en-US" sz="1400">
                <a:solidFill>
                  <a:srgbClr val="1750EB"/>
                </a:solidFill>
                <a:effectLst/>
                <a:highlight>
                  <a:srgbClr val="FFFFFF"/>
                </a:highlight>
                <a:latin typeface="JetBrains Mono" panose="02000009000000000000" pitchFamily="49" charset="0"/>
              </a:rPr>
            </a:br>
            <a:r>
              <a:rPr lang="en-US" sz="1400">
                <a:solidFill>
                  <a:srgbClr val="1750EB"/>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67D17"/>
                </a:solidFill>
                <a:effectLst/>
                <a:highlight>
                  <a:srgbClr val="FFFFFF"/>
                </a:highlight>
                <a:latin typeface="JetBrains Mono" panose="02000009000000000000" pitchFamily="49" charset="0"/>
              </a:rPr>
              <a:t>"x="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x</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a:t>
            </a:r>
          </a:p>
        </p:txBody>
      </p:sp>
      <p:pic>
        <p:nvPicPr>
          <p:cNvPr id="7" name="Picture 6" descr="A screen shot of a computer&#10;&#10;Description automatically generated">
            <a:extLst>
              <a:ext uri="{FF2B5EF4-FFF2-40B4-BE49-F238E27FC236}">
                <a16:creationId xmlns:a16="http://schemas.microsoft.com/office/drawing/2014/main" id="{A6FA05D2-C507-78D9-698C-C826E3BD584F}"/>
              </a:ext>
            </a:extLst>
          </p:cNvPr>
          <p:cNvPicPr>
            <a:picLocks noChangeAspect="1"/>
          </p:cNvPicPr>
          <p:nvPr/>
        </p:nvPicPr>
        <p:blipFill rotWithShape="1">
          <a:blip r:embed="rId3"/>
          <a:srcRect t="17319"/>
          <a:stretch/>
        </p:blipFill>
        <p:spPr>
          <a:xfrm>
            <a:off x="5124806" y="1534237"/>
            <a:ext cx="3543300" cy="1512071"/>
          </a:xfrm>
          <a:prstGeom prst="rect">
            <a:avLst/>
          </a:prstGeom>
        </p:spPr>
      </p:pic>
    </p:spTree>
    <p:extLst>
      <p:ext uri="{BB962C8B-B14F-4D97-AF65-F5344CB8AC3E}">
        <p14:creationId xmlns:p14="http://schemas.microsoft.com/office/powerpoint/2010/main" val="3851795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292608" y="292608"/>
            <a:ext cx="85038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
              <a:t>Toán tử so sánh</a:t>
            </a:r>
            <a:endParaRPr/>
          </a:p>
        </p:txBody>
      </p:sp>
      <p:graphicFrame>
        <p:nvGraphicFramePr>
          <p:cNvPr id="3" name="Table 2">
            <a:extLst>
              <a:ext uri="{FF2B5EF4-FFF2-40B4-BE49-F238E27FC236}">
                <a16:creationId xmlns:a16="http://schemas.microsoft.com/office/drawing/2014/main" id="{64FB9367-EBD5-14C1-0795-2F2620682CF2}"/>
              </a:ext>
            </a:extLst>
          </p:cNvPr>
          <p:cNvGraphicFramePr>
            <a:graphicFrameLocks noGrp="1"/>
          </p:cNvGraphicFramePr>
          <p:nvPr>
            <p:extLst>
              <p:ext uri="{D42A27DB-BD31-4B8C-83A1-F6EECF244321}">
                <p14:modId xmlns:p14="http://schemas.microsoft.com/office/powerpoint/2010/main" val="1532173115"/>
              </p:ext>
            </p:extLst>
          </p:nvPr>
        </p:nvGraphicFramePr>
        <p:xfrm>
          <a:off x="251271" y="1176448"/>
          <a:ext cx="8586474" cy="2659288"/>
        </p:xfrm>
        <a:graphic>
          <a:graphicData uri="http://schemas.openxmlformats.org/drawingml/2006/table">
            <a:tbl>
              <a:tblPr/>
              <a:tblGrid>
                <a:gridCol w="1132852">
                  <a:extLst>
                    <a:ext uri="{9D8B030D-6E8A-4147-A177-3AD203B41FA5}">
                      <a16:colId xmlns:a16="http://schemas.microsoft.com/office/drawing/2014/main" val="782873651"/>
                    </a:ext>
                  </a:extLst>
                </a:gridCol>
                <a:gridCol w="2898471">
                  <a:extLst>
                    <a:ext uri="{9D8B030D-6E8A-4147-A177-3AD203B41FA5}">
                      <a16:colId xmlns:a16="http://schemas.microsoft.com/office/drawing/2014/main" val="493354481"/>
                    </a:ext>
                  </a:extLst>
                </a:gridCol>
                <a:gridCol w="2408532">
                  <a:extLst>
                    <a:ext uri="{9D8B030D-6E8A-4147-A177-3AD203B41FA5}">
                      <a16:colId xmlns:a16="http://schemas.microsoft.com/office/drawing/2014/main" val="2262219049"/>
                    </a:ext>
                  </a:extLst>
                </a:gridCol>
                <a:gridCol w="2146619">
                  <a:extLst>
                    <a:ext uri="{9D8B030D-6E8A-4147-A177-3AD203B41FA5}">
                      <a16:colId xmlns:a16="http://schemas.microsoft.com/office/drawing/2014/main" val="4035087627"/>
                    </a:ext>
                  </a:extLst>
                </a:gridCol>
              </a:tblGrid>
              <a:tr h="228929">
                <a:tc>
                  <a:txBody>
                    <a:bodyPr/>
                    <a:lstStyle/>
                    <a:p>
                      <a:r>
                        <a:rPr lang="en-US" sz="1400" b="1">
                          <a:solidFill>
                            <a:srgbClr val="01435F"/>
                          </a:solidFill>
                          <a:effectLst/>
                          <a:highlight>
                            <a:srgbClr val="E4EEF3"/>
                          </a:highlight>
                        </a:rPr>
                        <a:t>Toán tử</a:t>
                      </a:r>
                      <a:endParaRPr lang="en-US" sz="1400">
                        <a:solidFill>
                          <a:srgbClr val="01435F"/>
                        </a:solidFill>
                        <a:effectLst/>
                        <a:highlight>
                          <a:srgbClr val="E4EEF3"/>
                        </a:highlight>
                      </a:endParaRPr>
                    </a:p>
                  </a:txBody>
                  <a:tcPr marL="93191" marR="93191" marT="30122" marB="30122"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a:noFill/>
                    </a:lnT>
                    <a:lnB w="9525" cap="flat" cmpd="sng" algn="ctr">
                      <a:solidFill>
                        <a:srgbClr val="88C7E2"/>
                      </a:solidFill>
                      <a:prstDash val="solid"/>
                      <a:round/>
                      <a:headEnd type="none" w="med" len="med"/>
                      <a:tailEnd type="none" w="med" len="med"/>
                    </a:lnB>
                    <a:solidFill>
                      <a:srgbClr val="E4EEF3"/>
                    </a:solidFill>
                  </a:tcPr>
                </a:tc>
                <a:tc>
                  <a:txBody>
                    <a:bodyPr/>
                    <a:lstStyle/>
                    <a:p>
                      <a:r>
                        <a:rPr lang="en-US" sz="1400" b="1">
                          <a:solidFill>
                            <a:srgbClr val="01435F"/>
                          </a:solidFill>
                          <a:effectLst/>
                          <a:highlight>
                            <a:srgbClr val="E4EEF3"/>
                          </a:highlight>
                        </a:rPr>
                        <a:t>Mô tả</a:t>
                      </a:r>
                      <a:endParaRPr lang="en-US" sz="1400">
                        <a:solidFill>
                          <a:srgbClr val="01435F"/>
                        </a:solidFill>
                        <a:effectLst/>
                        <a:highlight>
                          <a:srgbClr val="E4EEF3"/>
                        </a:highlight>
                      </a:endParaRPr>
                    </a:p>
                  </a:txBody>
                  <a:tcPr marL="93191" marR="93191" marT="30122" marB="30122"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a:noFill/>
                    </a:lnT>
                    <a:lnB w="9525" cap="flat" cmpd="sng" algn="ctr">
                      <a:solidFill>
                        <a:srgbClr val="88C7E2"/>
                      </a:solidFill>
                      <a:prstDash val="solid"/>
                      <a:round/>
                      <a:headEnd type="none" w="med" len="med"/>
                      <a:tailEnd type="none" w="med" len="med"/>
                    </a:lnB>
                    <a:solidFill>
                      <a:srgbClr val="E4EEF3"/>
                    </a:solidFill>
                  </a:tcPr>
                </a:tc>
                <a:tc>
                  <a:txBody>
                    <a:bodyPr/>
                    <a:lstStyle/>
                    <a:p>
                      <a:r>
                        <a:rPr lang="vi-VN" sz="1400" b="1">
                          <a:solidFill>
                            <a:srgbClr val="01435F"/>
                          </a:solidFill>
                          <a:effectLst/>
                          <a:highlight>
                            <a:srgbClr val="E4EEF3"/>
                          </a:highlight>
                        </a:rPr>
                        <a:t>Phương thức</a:t>
                      </a:r>
                      <a:endParaRPr lang="vi-VN" sz="1400">
                        <a:solidFill>
                          <a:srgbClr val="01435F"/>
                        </a:solidFill>
                        <a:effectLst/>
                        <a:highlight>
                          <a:srgbClr val="E4EEF3"/>
                        </a:highlight>
                      </a:endParaRPr>
                    </a:p>
                  </a:txBody>
                  <a:tcPr marL="93191" marR="93191" marT="30122" marB="30122"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a:noFill/>
                    </a:lnT>
                    <a:lnB w="9525" cap="flat" cmpd="sng" algn="ctr">
                      <a:solidFill>
                        <a:srgbClr val="88C7E2"/>
                      </a:solidFill>
                      <a:prstDash val="solid"/>
                      <a:round/>
                      <a:headEnd type="none" w="med" len="med"/>
                      <a:tailEnd type="none" w="med" len="med"/>
                    </a:lnB>
                    <a:solidFill>
                      <a:srgbClr val="E4EEF3"/>
                    </a:solidFill>
                  </a:tcPr>
                </a:tc>
                <a:tc>
                  <a:txBody>
                    <a:bodyPr/>
                    <a:lstStyle/>
                    <a:p>
                      <a:r>
                        <a:rPr lang="en-US" sz="1400" b="1">
                          <a:solidFill>
                            <a:srgbClr val="01435F"/>
                          </a:solidFill>
                          <a:effectLst/>
                          <a:highlight>
                            <a:srgbClr val="E4EEF3"/>
                          </a:highlight>
                        </a:rPr>
                        <a:t>Ví dụ</a:t>
                      </a:r>
                      <a:endParaRPr lang="en-US" sz="1400">
                        <a:solidFill>
                          <a:srgbClr val="01435F"/>
                        </a:solidFill>
                        <a:effectLst/>
                        <a:highlight>
                          <a:srgbClr val="E4EEF3"/>
                        </a:highlight>
                      </a:endParaRPr>
                    </a:p>
                  </a:txBody>
                  <a:tcPr marL="93191" marR="93191" marT="30122" marB="30122"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a:noFill/>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3326274452"/>
                  </a:ext>
                </a:extLst>
              </a:tr>
              <a:tr h="397614">
                <a:tc>
                  <a:txBody>
                    <a:bodyPr/>
                    <a:lstStyle/>
                    <a:p>
                      <a:r>
                        <a:rPr lang="en-VN" sz="1400">
                          <a:solidFill>
                            <a:srgbClr val="01435F"/>
                          </a:solidFill>
                          <a:effectLst/>
                          <a:highlight>
                            <a:srgbClr val="E4EEF3"/>
                          </a:highlight>
                        </a:rPr>
                        <a:t>==</a:t>
                      </a:r>
                    </a:p>
                  </a:txBody>
                  <a:tcPr marL="93191" marR="93191" marT="30122" marB="30122"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400">
                          <a:solidFill>
                            <a:srgbClr val="01435F"/>
                          </a:solidFill>
                          <a:effectLst/>
                          <a:highlight>
                            <a:srgbClr val="E4EEF3"/>
                          </a:highlight>
                        </a:rPr>
                        <a:t>So sánh bằng</a:t>
                      </a:r>
                    </a:p>
                  </a:txBody>
                  <a:tcPr marL="93191" marR="93191" marT="30122" marB="30122"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400">
                          <a:solidFill>
                            <a:srgbClr val="01435F"/>
                          </a:solidFill>
                          <a:effectLst/>
                          <a:highlight>
                            <a:srgbClr val="E4EEF3"/>
                          </a:highlight>
                        </a:rPr>
                        <a:t>a.equals(b)</a:t>
                      </a:r>
                    </a:p>
                  </a:txBody>
                  <a:tcPr marL="93191" marR="93191" marT="30122" marB="30122"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400">
                          <a:solidFill>
                            <a:srgbClr val="01435F"/>
                          </a:solidFill>
                          <a:effectLst/>
                          <a:highlight>
                            <a:srgbClr val="E4EEF3"/>
                          </a:highlight>
                        </a:rPr>
                        <a:t>5 == 5 =&gt; kết quả True</a:t>
                      </a:r>
                    </a:p>
                  </a:txBody>
                  <a:tcPr marL="93191" marR="93191" marT="30122" marB="30122"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2444823186"/>
                  </a:ext>
                </a:extLst>
              </a:tr>
              <a:tr h="397614">
                <a:tc>
                  <a:txBody>
                    <a:bodyPr/>
                    <a:lstStyle/>
                    <a:p>
                      <a:r>
                        <a:rPr lang="en-VN" sz="1400">
                          <a:solidFill>
                            <a:srgbClr val="01435F"/>
                          </a:solidFill>
                          <a:effectLst/>
                          <a:highlight>
                            <a:srgbClr val="E4EEF3"/>
                          </a:highlight>
                        </a:rPr>
                        <a:t>!=</a:t>
                      </a:r>
                    </a:p>
                  </a:txBody>
                  <a:tcPr marL="93191" marR="93191" marT="30122" marB="30122"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400">
                          <a:solidFill>
                            <a:srgbClr val="01435F"/>
                          </a:solidFill>
                          <a:effectLst/>
                          <a:highlight>
                            <a:srgbClr val="E4EEF3"/>
                          </a:highlight>
                        </a:rPr>
                        <a:t>So sánh không bằng</a:t>
                      </a:r>
                    </a:p>
                  </a:txBody>
                  <a:tcPr marL="93191" marR="93191" marT="30122" marB="30122"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400">
                          <a:solidFill>
                            <a:srgbClr val="01435F"/>
                          </a:solidFill>
                          <a:effectLst/>
                          <a:highlight>
                            <a:srgbClr val="E4EEF3"/>
                          </a:highlight>
                        </a:rPr>
                        <a:t>!a.equals(b)</a:t>
                      </a:r>
                    </a:p>
                  </a:txBody>
                  <a:tcPr marL="93191" marR="93191" marT="30122" marB="30122"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400">
                          <a:solidFill>
                            <a:srgbClr val="01435F"/>
                          </a:solidFill>
                          <a:effectLst/>
                          <a:highlight>
                            <a:srgbClr val="E4EEF3"/>
                          </a:highlight>
                        </a:rPr>
                        <a:t>5 != 5  =&gt; kết quả False</a:t>
                      </a:r>
                    </a:p>
                  </a:txBody>
                  <a:tcPr marL="93191" marR="93191" marT="30122" marB="30122"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1790568388"/>
                  </a:ext>
                </a:extLst>
              </a:tr>
              <a:tr h="397614">
                <a:tc>
                  <a:txBody>
                    <a:bodyPr/>
                    <a:lstStyle/>
                    <a:p>
                      <a:r>
                        <a:rPr lang="en-VN" sz="1400">
                          <a:solidFill>
                            <a:srgbClr val="01435F"/>
                          </a:solidFill>
                          <a:effectLst/>
                          <a:highlight>
                            <a:srgbClr val="E4EEF3"/>
                          </a:highlight>
                        </a:rPr>
                        <a:t>&lt;</a:t>
                      </a:r>
                    </a:p>
                  </a:txBody>
                  <a:tcPr marL="93191" marR="93191" marT="30122" marB="30122"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vi-VN" sz="1400">
                          <a:solidFill>
                            <a:srgbClr val="01435F"/>
                          </a:solidFill>
                          <a:effectLst/>
                          <a:highlight>
                            <a:srgbClr val="E4EEF3"/>
                          </a:highlight>
                        </a:rPr>
                        <a:t>So sánh nhỏ hơn</a:t>
                      </a:r>
                    </a:p>
                  </a:txBody>
                  <a:tcPr marL="93191" marR="93191" marT="30122" marB="30122"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400">
                          <a:solidFill>
                            <a:srgbClr val="01435F"/>
                          </a:solidFill>
                          <a:effectLst/>
                          <a:highlight>
                            <a:srgbClr val="E4EEF3"/>
                          </a:highlight>
                        </a:rPr>
                        <a:t>a.compareTo(b) &lt; 0</a:t>
                      </a:r>
                    </a:p>
                  </a:txBody>
                  <a:tcPr marL="93191" marR="93191" marT="30122" marB="30122"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400">
                          <a:solidFill>
                            <a:srgbClr val="01435F"/>
                          </a:solidFill>
                          <a:effectLst/>
                          <a:highlight>
                            <a:srgbClr val="E4EEF3"/>
                          </a:highlight>
                        </a:rPr>
                        <a:t>5 &lt; 5  =&gt; kết quả False</a:t>
                      </a:r>
                    </a:p>
                  </a:txBody>
                  <a:tcPr marL="93191" marR="93191" marT="30122" marB="30122"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3442014427"/>
                  </a:ext>
                </a:extLst>
              </a:tr>
              <a:tr h="397614">
                <a:tc>
                  <a:txBody>
                    <a:bodyPr/>
                    <a:lstStyle/>
                    <a:p>
                      <a:r>
                        <a:rPr lang="en-VN" sz="1400">
                          <a:solidFill>
                            <a:srgbClr val="01435F"/>
                          </a:solidFill>
                          <a:effectLst/>
                          <a:highlight>
                            <a:srgbClr val="E4EEF3"/>
                          </a:highlight>
                        </a:rPr>
                        <a:t>&lt;=</a:t>
                      </a:r>
                    </a:p>
                  </a:txBody>
                  <a:tcPr marL="93191" marR="93191" marT="30122" marB="30122"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vi-VN" sz="1400">
                          <a:solidFill>
                            <a:srgbClr val="01435F"/>
                          </a:solidFill>
                          <a:effectLst/>
                          <a:highlight>
                            <a:srgbClr val="E4EEF3"/>
                          </a:highlight>
                        </a:rPr>
                        <a:t>So sánh nhỏ hơn hoặc bằgg</a:t>
                      </a:r>
                    </a:p>
                  </a:txBody>
                  <a:tcPr marL="93191" marR="93191" marT="30122" marB="30122"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400">
                          <a:solidFill>
                            <a:srgbClr val="01435F"/>
                          </a:solidFill>
                          <a:effectLst/>
                          <a:highlight>
                            <a:srgbClr val="E4EEF3"/>
                          </a:highlight>
                        </a:rPr>
                        <a:t>a.compareTo(b) &lt;= 0</a:t>
                      </a:r>
                    </a:p>
                  </a:txBody>
                  <a:tcPr marL="93191" marR="93191" marT="30122" marB="30122"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400">
                          <a:solidFill>
                            <a:srgbClr val="01435F"/>
                          </a:solidFill>
                          <a:effectLst/>
                          <a:highlight>
                            <a:srgbClr val="E4EEF3"/>
                          </a:highlight>
                        </a:rPr>
                        <a:t>5 &lt;= 5 =&gt; kết quả True</a:t>
                      </a:r>
                    </a:p>
                  </a:txBody>
                  <a:tcPr marL="93191" marR="93191" marT="30122" marB="30122"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2438346552"/>
                  </a:ext>
                </a:extLst>
              </a:tr>
              <a:tr h="397614">
                <a:tc>
                  <a:txBody>
                    <a:bodyPr/>
                    <a:lstStyle/>
                    <a:p>
                      <a:r>
                        <a:rPr lang="en-VN" sz="1400">
                          <a:solidFill>
                            <a:srgbClr val="01435F"/>
                          </a:solidFill>
                          <a:effectLst/>
                          <a:highlight>
                            <a:srgbClr val="E4EEF3"/>
                          </a:highlight>
                        </a:rPr>
                        <a:t>&gt;</a:t>
                      </a:r>
                    </a:p>
                  </a:txBody>
                  <a:tcPr marL="93191" marR="93191" marT="30122" marB="30122"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vi-VN" sz="1400">
                          <a:solidFill>
                            <a:srgbClr val="01435F"/>
                          </a:solidFill>
                          <a:effectLst/>
                          <a:highlight>
                            <a:srgbClr val="E4EEF3"/>
                          </a:highlight>
                        </a:rPr>
                        <a:t>So sánh lớn hơn</a:t>
                      </a:r>
                    </a:p>
                  </a:txBody>
                  <a:tcPr marL="93191" marR="93191" marT="30122" marB="30122"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400">
                          <a:solidFill>
                            <a:srgbClr val="01435F"/>
                          </a:solidFill>
                          <a:effectLst/>
                          <a:highlight>
                            <a:srgbClr val="E4EEF3"/>
                          </a:highlight>
                        </a:rPr>
                        <a:t>a.compareTo(b) &gt; 0</a:t>
                      </a:r>
                    </a:p>
                  </a:txBody>
                  <a:tcPr marL="93191" marR="93191" marT="30122" marB="30122"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400">
                          <a:solidFill>
                            <a:srgbClr val="01435F"/>
                          </a:solidFill>
                          <a:effectLst/>
                          <a:highlight>
                            <a:srgbClr val="E4EEF3"/>
                          </a:highlight>
                        </a:rPr>
                        <a:t>5 &gt; 5.5 =&gt; kết quả False</a:t>
                      </a:r>
                    </a:p>
                  </a:txBody>
                  <a:tcPr marL="93191" marR="93191" marT="30122" marB="30122"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1886431420"/>
                  </a:ext>
                </a:extLst>
              </a:tr>
              <a:tr h="397614">
                <a:tc>
                  <a:txBody>
                    <a:bodyPr/>
                    <a:lstStyle/>
                    <a:p>
                      <a:r>
                        <a:rPr lang="en-VN" sz="1400">
                          <a:solidFill>
                            <a:srgbClr val="01435F"/>
                          </a:solidFill>
                          <a:effectLst/>
                          <a:highlight>
                            <a:srgbClr val="E4EEF3"/>
                          </a:highlight>
                        </a:rPr>
                        <a:t>&gt;=</a:t>
                      </a:r>
                    </a:p>
                  </a:txBody>
                  <a:tcPr marL="93191" marR="93191" marT="30122" marB="30122"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vi-VN" sz="1400">
                          <a:solidFill>
                            <a:srgbClr val="01435F"/>
                          </a:solidFill>
                          <a:effectLst/>
                          <a:highlight>
                            <a:srgbClr val="E4EEF3"/>
                          </a:highlight>
                        </a:rPr>
                        <a:t>So sánh lớn hơn hoặc bằng</a:t>
                      </a:r>
                    </a:p>
                  </a:txBody>
                  <a:tcPr marL="93191" marR="93191" marT="30122" marB="30122"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400">
                          <a:solidFill>
                            <a:srgbClr val="01435F"/>
                          </a:solidFill>
                          <a:effectLst/>
                          <a:highlight>
                            <a:srgbClr val="E4EEF3"/>
                          </a:highlight>
                        </a:rPr>
                        <a:t>a.compareTo(b) &gt;= 0</a:t>
                      </a:r>
                    </a:p>
                  </a:txBody>
                  <a:tcPr marL="93191" marR="93191" marT="30122" marB="30122"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400">
                          <a:solidFill>
                            <a:srgbClr val="01435F"/>
                          </a:solidFill>
                          <a:effectLst/>
                          <a:highlight>
                            <a:srgbClr val="E4EEF3"/>
                          </a:highlight>
                        </a:rPr>
                        <a:t>113&gt;= 5 =&gt; kết quả True</a:t>
                      </a:r>
                    </a:p>
                  </a:txBody>
                  <a:tcPr marL="93191" marR="93191" marT="30122" marB="30122"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1414615846"/>
                  </a:ext>
                </a:extLst>
              </a:tr>
            </a:tbl>
          </a:graphicData>
        </a:graphic>
      </p:graphicFrame>
    </p:spTree>
    <p:extLst>
      <p:ext uri="{BB962C8B-B14F-4D97-AF65-F5344CB8AC3E}">
        <p14:creationId xmlns:p14="http://schemas.microsoft.com/office/powerpoint/2010/main" val="2697582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292608" y="292608"/>
            <a:ext cx="85038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
              <a:t>Toán tử so sánh</a:t>
            </a:r>
            <a:endParaRPr/>
          </a:p>
        </p:txBody>
      </p:sp>
      <p:cxnSp>
        <p:nvCxnSpPr>
          <p:cNvPr id="10" name="Straight Arrow Connector 9">
            <a:extLst>
              <a:ext uri="{FF2B5EF4-FFF2-40B4-BE49-F238E27FC236}">
                <a16:creationId xmlns:a16="http://schemas.microsoft.com/office/drawing/2014/main" id="{31998987-1686-D2C7-F2E3-A393A45CE0E4}"/>
              </a:ext>
            </a:extLst>
          </p:cNvPr>
          <p:cNvCxnSpPr>
            <a:cxnSpLocks/>
          </p:cNvCxnSpPr>
          <p:nvPr/>
        </p:nvCxnSpPr>
        <p:spPr>
          <a:xfrm>
            <a:off x="3845607" y="2315910"/>
            <a:ext cx="146987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E3CFEBDE-96B9-F239-D97D-C98F829CD651}"/>
              </a:ext>
            </a:extLst>
          </p:cNvPr>
          <p:cNvSpPr txBox="1"/>
          <p:nvPr/>
        </p:nvSpPr>
        <p:spPr>
          <a:xfrm>
            <a:off x="660077" y="1084803"/>
            <a:ext cx="4572000" cy="2462213"/>
          </a:xfrm>
          <a:prstGeom prst="rect">
            <a:avLst/>
          </a:prstGeom>
          <a:noFill/>
        </p:spPr>
        <p:txBody>
          <a:bodyPr wrap="square">
            <a:spAutoFit/>
          </a:bodyPr>
          <a:lstStyle/>
          <a:p>
            <a:r>
              <a:rPr lang="en-US" sz="1400">
                <a:solidFill>
                  <a:srgbClr val="0033B3"/>
                </a:solidFill>
                <a:effectLst/>
                <a:highlight>
                  <a:srgbClr val="FFFFFF"/>
                </a:highlight>
                <a:latin typeface="JetBrains Mono" panose="02000009000000000000" pitchFamily="49" charset="0"/>
              </a:rPr>
              <a:t>fun </a:t>
            </a:r>
            <a:r>
              <a:rPr lang="en-US" sz="1400">
                <a:solidFill>
                  <a:srgbClr val="00627A"/>
                </a:solidFill>
                <a:effectLst/>
                <a:highlight>
                  <a:srgbClr val="FFFFFF"/>
                </a:highlight>
                <a:latin typeface="JetBrains Mono" panose="02000009000000000000" pitchFamily="49" charset="0"/>
              </a:rPr>
              <a:t>main</a:t>
            </a:r>
            <a:r>
              <a:rPr lang="en-US" sz="1400">
                <a:solidFill>
                  <a:srgbClr val="080808"/>
                </a:solidFill>
                <a:effectLst/>
                <a:highlight>
                  <a:srgbClr val="FFFFFF"/>
                </a:highlight>
                <a:latin typeface="JetBrains Mono" panose="02000009000000000000" pitchFamily="49" charset="0"/>
              </a:rPr>
              <a:t>() {</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a:solidFill>
                  <a:srgbClr val="0033B3"/>
                </a:solidFill>
                <a:effectLst/>
                <a:highlight>
                  <a:srgbClr val="FFFFFF"/>
                </a:highlight>
                <a:latin typeface="JetBrains Mono" panose="02000009000000000000" pitchFamily="49" charset="0"/>
              </a:rPr>
              <a:t>val </a:t>
            </a:r>
            <a:r>
              <a:rPr lang="en-US" sz="1400">
                <a:solidFill>
                  <a:srgbClr val="000000"/>
                </a:solidFill>
                <a:effectLst/>
                <a:highlight>
                  <a:srgbClr val="FFFFFF"/>
                </a:highlight>
                <a:latin typeface="JetBrains Mono" panose="02000009000000000000" pitchFamily="49" charset="0"/>
              </a:rPr>
              <a:t>a </a:t>
            </a:r>
            <a:r>
              <a:rPr lang="en-US" sz="1400">
                <a:solidFill>
                  <a:srgbClr val="080808"/>
                </a:solidFill>
                <a:effectLst/>
                <a:highlight>
                  <a:srgbClr val="FFFFFF"/>
                </a:highlight>
                <a:latin typeface="JetBrains Mono" panose="02000009000000000000" pitchFamily="49" charset="0"/>
              </a:rPr>
              <a:t>= </a:t>
            </a:r>
            <a:r>
              <a:rPr lang="en-US" sz="1400">
                <a:solidFill>
                  <a:srgbClr val="1750EB"/>
                </a:solidFill>
                <a:effectLst/>
                <a:highlight>
                  <a:srgbClr val="FFFFFF"/>
                </a:highlight>
                <a:latin typeface="JetBrains Mono" panose="02000009000000000000" pitchFamily="49" charset="0"/>
              </a:rPr>
              <a:t>8</a:t>
            </a:r>
            <a:br>
              <a:rPr lang="en-US" sz="1400">
                <a:solidFill>
                  <a:srgbClr val="1750EB"/>
                </a:solidFill>
                <a:effectLst/>
                <a:highlight>
                  <a:srgbClr val="FFFFFF"/>
                </a:highlight>
                <a:latin typeface="JetBrains Mono" panose="02000009000000000000" pitchFamily="49" charset="0"/>
              </a:rPr>
            </a:br>
            <a:r>
              <a:rPr lang="en-US" sz="1400">
                <a:solidFill>
                  <a:srgbClr val="1750EB"/>
                </a:solidFill>
                <a:effectLst/>
                <a:highlight>
                  <a:srgbClr val="FFFFFF"/>
                </a:highlight>
                <a:latin typeface="JetBrains Mono" panose="02000009000000000000" pitchFamily="49" charset="0"/>
              </a:rPr>
              <a:t>    </a:t>
            </a:r>
            <a:r>
              <a:rPr lang="en-US" sz="1400">
                <a:solidFill>
                  <a:srgbClr val="0033B3"/>
                </a:solidFill>
                <a:effectLst/>
                <a:highlight>
                  <a:srgbClr val="FFFFFF"/>
                </a:highlight>
                <a:latin typeface="JetBrains Mono" panose="02000009000000000000" pitchFamily="49" charset="0"/>
              </a:rPr>
              <a:t>val </a:t>
            </a:r>
            <a:r>
              <a:rPr lang="en-US" sz="1400">
                <a:solidFill>
                  <a:srgbClr val="000000"/>
                </a:solidFill>
                <a:effectLst/>
                <a:highlight>
                  <a:srgbClr val="FFFFFF"/>
                </a:highlight>
                <a:latin typeface="JetBrains Mono" panose="02000009000000000000" pitchFamily="49" charset="0"/>
              </a:rPr>
              <a:t>b </a:t>
            </a:r>
            <a:r>
              <a:rPr lang="en-US" sz="1400">
                <a:solidFill>
                  <a:srgbClr val="080808"/>
                </a:solidFill>
                <a:effectLst/>
                <a:highlight>
                  <a:srgbClr val="FFFFFF"/>
                </a:highlight>
                <a:latin typeface="JetBrains Mono" panose="02000009000000000000" pitchFamily="49" charset="0"/>
              </a:rPr>
              <a:t>= </a:t>
            </a:r>
            <a:r>
              <a:rPr lang="en-US" sz="1400">
                <a:solidFill>
                  <a:srgbClr val="1750EB"/>
                </a:solidFill>
                <a:effectLst/>
                <a:highlight>
                  <a:srgbClr val="FFFFFF"/>
                </a:highlight>
                <a:latin typeface="JetBrains Mono" panose="02000009000000000000" pitchFamily="49" charset="0"/>
              </a:rPr>
              <a:t>5</a:t>
            </a:r>
            <a:br>
              <a:rPr lang="en-US" sz="1400">
                <a:solidFill>
                  <a:srgbClr val="1750EB"/>
                </a:solidFill>
                <a:effectLst/>
                <a:highlight>
                  <a:srgbClr val="FFFFFF"/>
                </a:highlight>
                <a:latin typeface="JetBrains Mono" panose="02000009000000000000" pitchFamily="49" charset="0"/>
              </a:rPr>
            </a:br>
            <a:r>
              <a:rPr lang="en-US" sz="1400">
                <a:solidFill>
                  <a:srgbClr val="1750EB"/>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00000"/>
                </a:solidFill>
                <a:effectLst/>
                <a:highlight>
                  <a:srgbClr val="FFFFFF"/>
                </a:highlight>
                <a:latin typeface="JetBrains Mono" panose="02000009000000000000" pitchFamily="49" charset="0"/>
              </a:rPr>
              <a:t>a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b</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00000"/>
                </a:solidFill>
                <a:effectLst/>
                <a:highlight>
                  <a:srgbClr val="FFFFFF"/>
                </a:highlight>
                <a:latin typeface="JetBrains Mono" panose="02000009000000000000" pitchFamily="49" charset="0"/>
              </a:rPr>
              <a:t>a</a:t>
            </a:r>
            <a:r>
              <a:rPr lang="en-US" sz="1400">
                <a:solidFill>
                  <a:srgbClr val="080808"/>
                </a:solidFill>
                <a:effectLst/>
                <a:highlight>
                  <a:srgbClr val="FFFFFF"/>
                </a:highlight>
                <a:latin typeface="JetBrains Mono" panose="02000009000000000000" pitchFamily="49" charset="0"/>
              </a:rPr>
              <a:t>.equals(</a:t>
            </a:r>
            <a:r>
              <a:rPr lang="en-US" sz="1400">
                <a:solidFill>
                  <a:srgbClr val="000000"/>
                </a:solidFill>
                <a:effectLst/>
                <a:highlight>
                  <a:srgbClr val="FFFFFF"/>
                </a:highlight>
                <a:latin typeface="JetBrains Mono" panose="02000009000000000000" pitchFamily="49" charset="0"/>
              </a:rPr>
              <a:t>b</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00000"/>
                </a:solidFill>
                <a:effectLst/>
                <a:highlight>
                  <a:srgbClr val="FFFFFF"/>
                </a:highlight>
                <a:latin typeface="JetBrains Mono" panose="02000009000000000000" pitchFamily="49" charset="0"/>
              </a:rPr>
              <a:t>a</a:t>
            </a:r>
            <a:r>
              <a:rPr lang="en-US" sz="1400">
                <a:solidFill>
                  <a:srgbClr val="080808"/>
                </a:solidFill>
                <a:effectLst/>
                <a:highlight>
                  <a:srgbClr val="FFFFFF"/>
                </a:highlight>
                <a:latin typeface="JetBrains Mono" panose="02000009000000000000" pitchFamily="49" charset="0"/>
              </a:rPr>
              <a:t>.equals(</a:t>
            </a:r>
            <a:r>
              <a:rPr lang="en-US" sz="1400">
                <a:solidFill>
                  <a:srgbClr val="000000"/>
                </a:solidFill>
                <a:effectLst/>
                <a:highlight>
                  <a:srgbClr val="FFFFFF"/>
                </a:highlight>
                <a:latin typeface="JetBrains Mono" panose="02000009000000000000" pitchFamily="49" charset="0"/>
              </a:rPr>
              <a:t>b</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00000"/>
                </a:solidFill>
                <a:effectLst/>
                <a:highlight>
                  <a:srgbClr val="FFFFFF"/>
                </a:highlight>
                <a:latin typeface="JetBrains Mono" panose="02000009000000000000" pitchFamily="49" charset="0"/>
              </a:rPr>
              <a:t>a</a:t>
            </a:r>
            <a:r>
              <a:rPr lang="en-US" sz="1400">
                <a:solidFill>
                  <a:srgbClr val="080808"/>
                </a:solidFill>
                <a:effectLst/>
                <a:highlight>
                  <a:srgbClr val="FFFFFF"/>
                </a:highlight>
                <a:latin typeface="JetBrains Mono" panose="02000009000000000000" pitchFamily="49" charset="0"/>
              </a:rPr>
              <a:t>.compareTo(</a:t>
            </a:r>
            <a:r>
              <a:rPr lang="en-US" sz="1400">
                <a:solidFill>
                  <a:srgbClr val="000000"/>
                </a:solidFill>
                <a:effectLst/>
                <a:highlight>
                  <a:srgbClr val="FFFFFF"/>
                </a:highlight>
                <a:latin typeface="JetBrains Mono" panose="02000009000000000000" pitchFamily="49" charset="0"/>
              </a:rPr>
              <a:t>b</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1750EB"/>
                </a:solidFill>
                <a:effectLst/>
                <a:highlight>
                  <a:srgbClr val="FFFFFF"/>
                </a:highlight>
                <a:latin typeface="JetBrains Mono" panose="02000009000000000000" pitchFamily="49" charset="0"/>
              </a:rPr>
              <a:t>3</a:t>
            </a:r>
            <a:r>
              <a:rPr lang="en-US" sz="1400">
                <a:solidFill>
                  <a:srgbClr val="080808"/>
                </a:solidFill>
                <a:effectLst/>
                <a:highlight>
                  <a:srgbClr val="FFFFFF"/>
                </a:highlight>
                <a:latin typeface="JetBrains Mono" panose="02000009000000000000" pitchFamily="49" charset="0"/>
              </a:rPr>
              <a:t>.compareTo(</a:t>
            </a:r>
            <a:r>
              <a:rPr lang="en-US" sz="1400">
                <a:solidFill>
                  <a:srgbClr val="1750EB"/>
                </a:solidFill>
                <a:effectLst/>
                <a:highlight>
                  <a:srgbClr val="FFFFFF"/>
                </a:highlight>
                <a:latin typeface="JetBrains Mono" panose="02000009000000000000" pitchFamily="49" charset="0"/>
              </a:rPr>
              <a:t>3</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1750EB"/>
                </a:solidFill>
                <a:effectLst/>
                <a:highlight>
                  <a:srgbClr val="FFFFFF"/>
                </a:highlight>
                <a:latin typeface="JetBrains Mono" panose="02000009000000000000" pitchFamily="49" charset="0"/>
              </a:rPr>
              <a:t>3</a:t>
            </a:r>
            <a:r>
              <a:rPr lang="en-US" sz="1400">
                <a:solidFill>
                  <a:srgbClr val="080808"/>
                </a:solidFill>
                <a:effectLst/>
                <a:highlight>
                  <a:srgbClr val="FFFFFF"/>
                </a:highlight>
                <a:latin typeface="JetBrains Mono" panose="02000009000000000000" pitchFamily="49" charset="0"/>
              </a:rPr>
              <a:t>.compareTo(</a:t>
            </a:r>
            <a:r>
              <a:rPr lang="en-US" sz="1400">
                <a:solidFill>
                  <a:srgbClr val="1750EB"/>
                </a:solidFill>
                <a:effectLst/>
                <a:highlight>
                  <a:srgbClr val="FFFFFF"/>
                </a:highlight>
                <a:latin typeface="JetBrains Mono" panose="02000009000000000000" pitchFamily="49" charset="0"/>
              </a:rPr>
              <a:t>5</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1750EB"/>
                </a:solidFill>
                <a:effectLst/>
                <a:highlight>
                  <a:srgbClr val="FFFFFF"/>
                </a:highlight>
                <a:latin typeface="JetBrains Mono" panose="02000009000000000000" pitchFamily="49" charset="0"/>
              </a:rPr>
              <a:t>5</a:t>
            </a:r>
            <a:r>
              <a:rPr lang="en-US" sz="1400">
                <a:solidFill>
                  <a:srgbClr val="080808"/>
                </a:solidFill>
                <a:effectLst/>
                <a:highlight>
                  <a:srgbClr val="FFFFFF"/>
                </a:highlight>
                <a:latin typeface="JetBrains Mono" panose="02000009000000000000" pitchFamily="49" charset="0"/>
              </a:rPr>
              <a:t>.compareTo(</a:t>
            </a:r>
            <a:r>
              <a:rPr lang="en-US" sz="1400">
                <a:solidFill>
                  <a:srgbClr val="1750EB"/>
                </a:solidFill>
                <a:effectLst/>
                <a:highlight>
                  <a:srgbClr val="FFFFFF"/>
                </a:highlight>
                <a:latin typeface="JetBrains Mono" panose="02000009000000000000" pitchFamily="49" charset="0"/>
              </a:rPr>
              <a:t>3</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a:t>
            </a:r>
          </a:p>
        </p:txBody>
      </p:sp>
      <p:pic>
        <p:nvPicPr>
          <p:cNvPr id="6" name="Picture 5" descr="A black text on a white background&#10;&#10;Description automatically generated">
            <a:extLst>
              <a:ext uri="{FF2B5EF4-FFF2-40B4-BE49-F238E27FC236}">
                <a16:creationId xmlns:a16="http://schemas.microsoft.com/office/drawing/2014/main" id="{36E43E0D-0A31-BA1D-3F6A-71F743A73242}"/>
              </a:ext>
            </a:extLst>
          </p:cNvPr>
          <p:cNvPicPr>
            <a:picLocks noChangeAspect="1"/>
          </p:cNvPicPr>
          <p:nvPr/>
        </p:nvPicPr>
        <p:blipFill>
          <a:blip r:embed="rId3"/>
          <a:stretch>
            <a:fillRect/>
          </a:stretch>
        </p:blipFill>
        <p:spPr>
          <a:xfrm>
            <a:off x="5734109" y="1318959"/>
            <a:ext cx="889000" cy="1993900"/>
          </a:xfrm>
          <a:prstGeom prst="rect">
            <a:avLst/>
          </a:prstGeom>
        </p:spPr>
      </p:pic>
    </p:spTree>
    <p:extLst>
      <p:ext uri="{BB962C8B-B14F-4D97-AF65-F5344CB8AC3E}">
        <p14:creationId xmlns:p14="http://schemas.microsoft.com/office/powerpoint/2010/main" val="175617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292608" y="292608"/>
            <a:ext cx="85038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
              <a:t>Toán tử logic</a:t>
            </a:r>
            <a:endParaRPr/>
          </a:p>
        </p:txBody>
      </p:sp>
      <p:graphicFrame>
        <p:nvGraphicFramePr>
          <p:cNvPr id="2" name="Table 1">
            <a:extLst>
              <a:ext uri="{FF2B5EF4-FFF2-40B4-BE49-F238E27FC236}">
                <a16:creationId xmlns:a16="http://schemas.microsoft.com/office/drawing/2014/main" id="{B2CC612A-3162-2EEF-9D5E-597758C6293E}"/>
              </a:ext>
            </a:extLst>
          </p:cNvPr>
          <p:cNvGraphicFramePr>
            <a:graphicFrameLocks noGrp="1"/>
          </p:cNvGraphicFramePr>
          <p:nvPr>
            <p:extLst>
              <p:ext uri="{D42A27DB-BD31-4B8C-83A1-F6EECF244321}">
                <p14:modId xmlns:p14="http://schemas.microsoft.com/office/powerpoint/2010/main" val="1752510846"/>
              </p:ext>
            </p:extLst>
          </p:nvPr>
        </p:nvGraphicFramePr>
        <p:xfrm>
          <a:off x="1036120" y="1264443"/>
          <a:ext cx="7016776" cy="2614613"/>
        </p:xfrm>
        <a:graphic>
          <a:graphicData uri="http://schemas.openxmlformats.org/drawingml/2006/table">
            <a:tbl>
              <a:tblPr/>
              <a:tblGrid>
                <a:gridCol w="983445">
                  <a:extLst>
                    <a:ext uri="{9D8B030D-6E8A-4147-A177-3AD203B41FA5}">
                      <a16:colId xmlns:a16="http://schemas.microsoft.com/office/drawing/2014/main" val="3792227672"/>
                    </a:ext>
                  </a:extLst>
                </a:gridCol>
                <a:gridCol w="2524943">
                  <a:extLst>
                    <a:ext uri="{9D8B030D-6E8A-4147-A177-3AD203B41FA5}">
                      <a16:colId xmlns:a16="http://schemas.microsoft.com/office/drawing/2014/main" val="1042095548"/>
                    </a:ext>
                  </a:extLst>
                </a:gridCol>
                <a:gridCol w="1312119">
                  <a:extLst>
                    <a:ext uri="{9D8B030D-6E8A-4147-A177-3AD203B41FA5}">
                      <a16:colId xmlns:a16="http://schemas.microsoft.com/office/drawing/2014/main" val="1826971390"/>
                    </a:ext>
                  </a:extLst>
                </a:gridCol>
                <a:gridCol w="2196269">
                  <a:extLst>
                    <a:ext uri="{9D8B030D-6E8A-4147-A177-3AD203B41FA5}">
                      <a16:colId xmlns:a16="http://schemas.microsoft.com/office/drawing/2014/main" val="2735474000"/>
                    </a:ext>
                  </a:extLst>
                </a:gridCol>
              </a:tblGrid>
              <a:tr h="252171">
                <a:tc>
                  <a:txBody>
                    <a:bodyPr/>
                    <a:lstStyle/>
                    <a:p>
                      <a:r>
                        <a:rPr lang="en-US" sz="1200" b="1">
                          <a:solidFill>
                            <a:srgbClr val="01435F"/>
                          </a:solidFill>
                          <a:effectLst/>
                          <a:highlight>
                            <a:srgbClr val="E4EEF3"/>
                          </a:highlight>
                        </a:rPr>
                        <a:t>Toán tử</a:t>
                      </a:r>
                      <a:endParaRPr lang="en-US" sz="1200">
                        <a:solidFill>
                          <a:srgbClr val="01435F"/>
                        </a:solidFill>
                        <a:effectLst/>
                        <a:highlight>
                          <a:srgbClr val="E4EEF3"/>
                        </a:highlight>
                      </a:endParaRPr>
                    </a:p>
                  </a:txBody>
                  <a:tcPr marL="102652" marR="102652" marT="33180" marB="3318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a:noFill/>
                    </a:lnT>
                    <a:lnB w="9525" cap="flat" cmpd="sng" algn="ctr">
                      <a:solidFill>
                        <a:srgbClr val="88C7E2"/>
                      </a:solidFill>
                      <a:prstDash val="solid"/>
                      <a:round/>
                      <a:headEnd type="none" w="med" len="med"/>
                      <a:tailEnd type="none" w="med" len="med"/>
                    </a:lnB>
                    <a:solidFill>
                      <a:srgbClr val="E4EEF3"/>
                    </a:solidFill>
                  </a:tcPr>
                </a:tc>
                <a:tc>
                  <a:txBody>
                    <a:bodyPr/>
                    <a:lstStyle/>
                    <a:p>
                      <a:r>
                        <a:rPr lang="en-US" sz="1200" b="1">
                          <a:solidFill>
                            <a:srgbClr val="01435F"/>
                          </a:solidFill>
                          <a:effectLst/>
                          <a:highlight>
                            <a:srgbClr val="E4EEF3"/>
                          </a:highlight>
                        </a:rPr>
                        <a:t>Mô tả</a:t>
                      </a:r>
                      <a:endParaRPr lang="en-US" sz="1200">
                        <a:solidFill>
                          <a:srgbClr val="01435F"/>
                        </a:solidFill>
                        <a:effectLst/>
                        <a:highlight>
                          <a:srgbClr val="E4EEF3"/>
                        </a:highlight>
                      </a:endParaRPr>
                    </a:p>
                  </a:txBody>
                  <a:tcPr marL="102652" marR="102652" marT="33180" marB="3318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a:noFill/>
                    </a:lnT>
                    <a:lnB w="9525" cap="flat" cmpd="sng" algn="ctr">
                      <a:solidFill>
                        <a:srgbClr val="88C7E2"/>
                      </a:solidFill>
                      <a:prstDash val="solid"/>
                      <a:round/>
                      <a:headEnd type="none" w="med" len="med"/>
                      <a:tailEnd type="none" w="med" len="med"/>
                    </a:lnB>
                    <a:solidFill>
                      <a:srgbClr val="E4EEF3"/>
                    </a:solidFill>
                  </a:tcPr>
                </a:tc>
                <a:tc>
                  <a:txBody>
                    <a:bodyPr/>
                    <a:lstStyle/>
                    <a:p>
                      <a:r>
                        <a:rPr lang="vi-VN" sz="1200" b="1">
                          <a:solidFill>
                            <a:srgbClr val="01435F"/>
                          </a:solidFill>
                          <a:effectLst/>
                          <a:highlight>
                            <a:srgbClr val="E4EEF3"/>
                          </a:highlight>
                        </a:rPr>
                        <a:t>Phương thức</a:t>
                      </a:r>
                      <a:endParaRPr lang="vi-VN" sz="1200">
                        <a:solidFill>
                          <a:srgbClr val="01435F"/>
                        </a:solidFill>
                        <a:effectLst/>
                        <a:highlight>
                          <a:srgbClr val="E4EEF3"/>
                        </a:highlight>
                      </a:endParaRPr>
                    </a:p>
                  </a:txBody>
                  <a:tcPr marL="102652" marR="102652" marT="33180" marB="3318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a:noFill/>
                    </a:lnT>
                    <a:lnB w="9525" cap="flat" cmpd="sng" algn="ctr">
                      <a:solidFill>
                        <a:srgbClr val="88C7E2"/>
                      </a:solidFill>
                      <a:prstDash val="solid"/>
                      <a:round/>
                      <a:headEnd type="none" w="med" len="med"/>
                      <a:tailEnd type="none" w="med" len="med"/>
                    </a:lnB>
                    <a:solidFill>
                      <a:srgbClr val="E4EEF3"/>
                    </a:solidFill>
                  </a:tcPr>
                </a:tc>
                <a:tc>
                  <a:txBody>
                    <a:bodyPr/>
                    <a:lstStyle/>
                    <a:p>
                      <a:r>
                        <a:rPr lang="en-US" sz="1200" b="1">
                          <a:solidFill>
                            <a:srgbClr val="01435F"/>
                          </a:solidFill>
                          <a:effectLst/>
                          <a:highlight>
                            <a:srgbClr val="E4EEF3"/>
                          </a:highlight>
                        </a:rPr>
                        <a:t>Ví dụ</a:t>
                      </a:r>
                      <a:endParaRPr lang="en-US" sz="1200">
                        <a:solidFill>
                          <a:srgbClr val="01435F"/>
                        </a:solidFill>
                        <a:effectLst/>
                        <a:highlight>
                          <a:srgbClr val="E4EEF3"/>
                        </a:highlight>
                      </a:endParaRPr>
                    </a:p>
                  </a:txBody>
                  <a:tcPr marL="102652" marR="102652" marT="33180" marB="3318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a:noFill/>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451296017"/>
                  </a:ext>
                </a:extLst>
              </a:tr>
              <a:tr h="995411">
                <a:tc>
                  <a:txBody>
                    <a:bodyPr/>
                    <a:lstStyle/>
                    <a:p>
                      <a:r>
                        <a:rPr lang="en-VN" sz="1200">
                          <a:solidFill>
                            <a:srgbClr val="01435F"/>
                          </a:solidFill>
                          <a:effectLst/>
                          <a:highlight>
                            <a:srgbClr val="E4EEF3"/>
                          </a:highlight>
                        </a:rPr>
                        <a:t> &amp;&amp;</a:t>
                      </a:r>
                    </a:p>
                  </a:txBody>
                  <a:tcPr marL="102652" marR="102652" marT="33180" marB="3318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200">
                          <a:solidFill>
                            <a:srgbClr val="01435F"/>
                          </a:solidFill>
                          <a:effectLst/>
                          <a:highlight>
                            <a:srgbClr val="E4EEF3"/>
                          </a:highlight>
                        </a:rPr>
                        <a:t>Toán tử Và: Nếu cả hai điều kiện là True thì kết quả sẽ là True</a:t>
                      </a:r>
                    </a:p>
                  </a:txBody>
                  <a:tcPr marL="102652" marR="102652" marT="33180" marB="3318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200">
                          <a:solidFill>
                            <a:srgbClr val="01435F"/>
                          </a:solidFill>
                          <a:effectLst/>
                          <a:highlight>
                            <a:srgbClr val="E4EEF3"/>
                          </a:highlight>
                        </a:rPr>
                        <a:t>a.and(b)</a:t>
                      </a:r>
                    </a:p>
                  </a:txBody>
                  <a:tcPr marL="102652" marR="102652" marT="33180" marB="3318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200">
                          <a:solidFill>
                            <a:srgbClr val="01435F"/>
                          </a:solidFill>
                          <a:effectLst/>
                          <a:highlight>
                            <a:srgbClr val="E4EEF3"/>
                          </a:highlight>
                        </a:rPr>
                        <a:t>x=false</a:t>
                      </a:r>
                    </a:p>
                    <a:p>
                      <a:r>
                        <a:rPr lang="en-US" sz="1200">
                          <a:solidFill>
                            <a:srgbClr val="01435F"/>
                          </a:solidFill>
                          <a:effectLst/>
                          <a:highlight>
                            <a:srgbClr val="E4EEF3"/>
                          </a:highlight>
                        </a:rPr>
                        <a:t>y=true</a:t>
                      </a:r>
                    </a:p>
                    <a:p>
                      <a:r>
                        <a:rPr lang="en-US" sz="1200">
                          <a:solidFill>
                            <a:srgbClr val="01435F"/>
                          </a:solidFill>
                          <a:effectLst/>
                          <a:highlight>
                            <a:srgbClr val="E4EEF3"/>
                          </a:highlight>
                        </a:rPr>
                        <a:t>x&amp;&amp;y==&gt;false</a:t>
                      </a:r>
                    </a:p>
                  </a:txBody>
                  <a:tcPr marL="102652" marR="102652" marT="33180" marB="3318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598481342"/>
                  </a:ext>
                </a:extLst>
              </a:tr>
              <a:tr h="1367031">
                <a:tc>
                  <a:txBody>
                    <a:bodyPr/>
                    <a:lstStyle/>
                    <a:p>
                      <a:r>
                        <a:rPr lang="en-VN" sz="1200">
                          <a:solidFill>
                            <a:srgbClr val="01435F"/>
                          </a:solidFill>
                          <a:effectLst/>
                          <a:highlight>
                            <a:srgbClr val="E4EEF3"/>
                          </a:highlight>
                        </a:rPr>
                        <a:t> ||</a:t>
                      </a:r>
                    </a:p>
                  </a:txBody>
                  <a:tcPr marL="102652" marR="102652" marT="33180" marB="3318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200">
                          <a:solidFill>
                            <a:srgbClr val="01435F"/>
                          </a:solidFill>
                          <a:effectLst/>
                          <a:highlight>
                            <a:srgbClr val="E4EEF3"/>
                          </a:highlight>
                        </a:rPr>
                        <a:t>Toán tử Hoặc: Chỉ cần một điều kiện True thì nó True, tất cả điều kiện False thì nó False</a:t>
                      </a:r>
                    </a:p>
                  </a:txBody>
                  <a:tcPr marL="102652" marR="102652" marT="33180" marB="3318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200">
                          <a:solidFill>
                            <a:srgbClr val="01435F"/>
                          </a:solidFill>
                          <a:effectLst/>
                          <a:highlight>
                            <a:srgbClr val="E4EEF3"/>
                          </a:highlight>
                        </a:rPr>
                        <a:t>a.or(b)</a:t>
                      </a:r>
                    </a:p>
                  </a:txBody>
                  <a:tcPr marL="102652" marR="102652" marT="33180" marB="3318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1200">
                          <a:solidFill>
                            <a:srgbClr val="01435F"/>
                          </a:solidFill>
                          <a:effectLst/>
                          <a:highlight>
                            <a:srgbClr val="E4EEF3"/>
                          </a:highlight>
                        </a:rPr>
                        <a:t>x=false</a:t>
                      </a:r>
                      <a:br>
                        <a:rPr lang="en-US" sz="1200">
                          <a:solidFill>
                            <a:srgbClr val="01435F"/>
                          </a:solidFill>
                          <a:effectLst/>
                          <a:highlight>
                            <a:srgbClr val="E4EEF3"/>
                          </a:highlight>
                        </a:rPr>
                      </a:br>
                      <a:r>
                        <a:rPr lang="en-US" sz="1200">
                          <a:solidFill>
                            <a:srgbClr val="01435F"/>
                          </a:solidFill>
                          <a:effectLst/>
                          <a:highlight>
                            <a:srgbClr val="E4EEF3"/>
                          </a:highlight>
                        </a:rPr>
                        <a:t>y=truex||y==&gt;true</a:t>
                      </a:r>
                    </a:p>
                  </a:txBody>
                  <a:tcPr marL="102652" marR="102652" marT="33180" marB="3318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1255285727"/>
                  </a:ext>
                </a:extLst>
              </a:tr>
            </a:tbl>
          </a:graphicData>
        </a:graphic>
      </p:graphicFrame>
      <p:sp>
        <p:nvSpPr>
          <p:cNvPr id="4" name="Rectangle 1">
            <a:extLst>
              <a:ext uri="{FF2B5EF4-FFF2-40B4-BE49-F238E27FC236}">
                <a16:creationId xmlns:a16="http://schemas.microsoft.com/office/drawing/2014/main" id="{5372AA70-A08A-5957-7C57-C76AB7FEE49F}"/>
              </a:ext>
            </a:extLst>
          </p:cNvPr>
          <p:cNvSpPr>
            <a:spLocks noChangeArrowheads="1"/>
          </p:cNvSpPr>
          <p:nvPr/>
        </p:nvSpPr>
        <p:spPr bwMode="auto">
          <a:xfrm>
            <a:off x="1930400" y="13350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VN" altLang="en-VN" sz="1800" b="0" i="0" u="none" strike="noStrike" cap="none" normalizeH="0" baseline="0">
                <a:ln>
                  <a:noFill/>
                </a:ln>
                <a:solidFill>
                  <a:schemeClr val="tx1"/>
                </a:solidFill>
                <a:effectLst/>
                <a:latin typeface="Arial" panose="020B0604020202020204" pitchFamily="34" charset="0"/>
              </a:rPr>
            </a:br>
            <a:endParaRPr kumimoji="0" lang="en-VN" altLang="en-V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3979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292608" y="292608"/>
            <a:ext cx="85038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
              <a:t>Toán tử logic</a:t>
            </a:r>
            <a:endParaRPr/>
          </a:p>
        </p:txBody>
      </p:sp>
      <p:cxnSp>
        <p:nvCxnSpPr>
          <p:cNvPr id="10" name="Straight Arrow Connector 9">
            <a:extLst>
              <a:ext uri="{FF2B5EF4-FFF2-40B4-BE49-F238E27FC236}">
                <a16:creationId xmlns:a16="http://schemas.microsoft.com/office/drawing/2014/main" id="{31998987-1686-D2C7-F2E3-A393A45CE0E4}"/>
              </a:ext>
            </a:extLst>
          </p:cNvPr>
          <p:cNvCxnSpPr>
            <a:cxnSpLocks/>
          </p:cNvCxnSpPr>
          <p:nvPr/>
        </p:nvCxnSpPr>
        <p:spPr>
          <a:xfrm>
            <a:off x="3845607" y="2315910"/>
            <a:ext cx="146987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EC6CD6B7-2DE4-CCBD-F520-85528C070AE4}"/>
              </a:ext>
            </a:extLst>
          </p:cNvPr>
          <p:cNvSpPr txBox="1"/>
          <p:nvPr/>
        </p:nvSpPr>
        <p:spPr>
          <a:xfrm>
            <a:off x="465745" y="1125200"/>
            <a:ext cx="4572000" cy="2893100"/>
          </a:xfrm>
          <a:prstGeom prst="rect">
            <a:avLst/>
          </a:prstGeom>
          <a:noFill/>
        </p:spPr>
        <p:txBody>
          <a:bodyPr wrap="square">
            <a:spAutoFit/>
          </a:bodyPr>
          <a:lstStyle/>
          <a:p>
            <a:r>
              <a:rPr lang="en-US" sz="1400">
                <a:solidFill>
                  <a:srgbClr val="0033B3"/>
                </a:solidFill>
                <a:effectLst/>
                <a:highlight>
                  <a:srgbClr val="FFFFFF"/>
                </a:highlight>
                <a:latin typeface="JetBrains Mono" panose="02000009000000000000" pitchFamily="49" charset="0"/>
              </a:rPr>
              <a:t>fun </a:t>
            </a:r>
            <a:r>
              <a:rPr lang="en-US" sz="1400">
                <a:solidFill>
                  <a:srgbClr val="00627A"/>
                </a:solidFill>
                <a:effectLst/>
                <a:highlight>
                  <a:srgbClr val="FFFFFF"/>
                </a:highlight>
                <a:latin typeface="JetBrains Mono" panose="02000009000000000000" pitchFamily="49" charset="0"/>
              </a:rPr>
              <a:t>main</a:t>
            </a:r>
            <a:r>
              <a:rPr lang="en-US" sz="1400">
                <a:solidFill>
                  <a:srgbClr val="080808"/>
                </a:solidFill>
                <a:effectLst/>
                <a:highlight>
                  <a:srgbClr val="FFFFFF"/>
                </a:highlight>
                <a:latin typeface="JetBrains Mono" panose="02000009000000000000" pitchFamily="49" charset="0"/>
              </a:rPr>
              <a:t>() {</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a:solidFill>
                  <a:srgbClr val="0033B3"/>
                </a:solidFill>
                <a:effectLst/>
                <a:highlight>
                  <a:srgbClr val="FFFFFF"/>
                </a:highlight>
                <a:latin typeface="JetBrains Mono" panose="02000009000000000000" pitchFamily="49" charset="0"/>
              </a:rPr>
              <a:t>val </a:t>
            </a:r>
            <a:r>
              <a:rPr lang="en-US" sz="1400">
                <a:solidFill>
                  <a:srgbClr val="000000"/>
                </a:solidFill>
                <a:effectLst/>
                <a:highlight>
                  <a:srgbClr val="FFFFFF"/>
                </a:highlight>
                <a:latin typeface="JetBrains Mono" panose="02000009000000000000" pitchFamily="49" charset="0"/>
              </a:rPr>
              <a:t>x </a:t>
            </a:r>
            <a:r>
              <a:rPr lang="en-US" sz="1400">
                <a:solidFill>
                  <a:srgbClr val="080808"/>
                </a:solidFill>
                <a:effectLst/>
                <a:highlight>
                  <a:srgbClr val="FFFFFF"/>
                </a:highlight>
                <a:latin typeface="JetBrains Mono" panose="02000009000000000000" pitchFamily="49" charset="0"/>
              </a:rPr>
              <a:t>= </a:t>
            </a:r>
            <a:r>
              <a:rPr lang="en-US" sz="1400">
                <a:solidFill>
                  <a:srgbClr val="0033B3"/>
                </a:solidFill>
                <a:effectLst/>
                <a:highlight>
                  <a:srgbClr val="FFFFFF"/>
                </a:highlight>
                <a:latin typeface="JetBrains Mono" panose="02000009000000000000" pitchFamily="49" charset="0"/>
              </a:rPr>
              <a:t>true</a:t>
            </a:r>
            <a:br>
              <a:rPr lang="en-US" sz="1400">
                <a:solidFill>
                  <a:srgbClr val="0033B3"/>
                </a:solidFill>
                <a:effectLst/>
                <a:highlight>
                  <a:srgbClr val="FFFFFF"/>
                </a:highlight>
                <a:latin typeface="JetBrains Mono" panose="02000009000000000000" pitchFamily="49" charset="0"/>
              </a:rPr>
            </a:br>
            <a:r>
              <a:rPr lang="en-US" sz="1400">
                <a:solidFill>
                  <a:srgbClr val="0033B3"/>
                </a:solidFill>
                <a:effectLst/>
                <a:highlight>
                  <a:srgbClr val="FFFFFF"/>
                </a:highlight>
                <a:latin typeface="JetBrains Mono" panose="02000009000000000000" pitchFamily="49" charset="0"/>
              </a:rPr>
              <a:t>    val </a:t>
            </a:r>
            <a:r>
              <a:rPr lang="en-US" sz="1400">
                <a:solidFill>
                  <a:srgbClr val="000000"/>
                </a:solidFill>
                <a:effectLst/>
                <a:highlight>
                  <a:srgbClr val="FFFFFF"/>
                </a:highlight>
                <a:latin typeface="JetBrains Mono" panose="02000009000000000000" pitchFamily="49" charset="0"/>
              </a:rPr>
              <a:t>y </a:t>
            </a:r>
            <a:r>
              <a:rPr lang="en-US" sz="1400">
                <a:solidFill>
                  <a:srgbClr val="080808"/>
                </a:solidFill>
                <a:effectLst/>
                <a:highlight>
                  <a:srgbClr val="FFFFFF"/>
                </a:highlight>
                <a:latin typeface="JetBrains Mono" panose="02000009000000000000" pitchFamily="49" charset="0"/>
              </a:rPr>
              <a:t>= </a:t>
            </a:r>
            <a:r>
              <a:rPr lang="en-US" sz="1400">
                <a:solidFill>
                  <a:srgbClr val="0033B3"/>
                </a:solidFill>
                <a:effectLst/>
                <a:highlight>
                  <a:srgbClr val="FFFFFF"/>
                </a:highlight>
                <a:latin typeface="JetBrains Mono" panose="02000009000000000000" pitchFamily="49" charset="0"/>
              </a:rPr>
              <a:t>false</a:t>
            </a:r>
            <a:br>
              <a:rPr lang="en-US" sz="1400">
                <a:solidFill>
                  <a:srgbClr val="0033B3"/>
                </a:solidFill>
                <a:effectLst/>
                <a:highlight>
                  <a:srgbClr val="FFFFFF"/>
                </a:highlight>
                <a:latin typeface="JetBrains Mono" panose="02000009000000000000" pitchFamily="49" charset="0"/>
              </a:rPr>
            </a:br>
            <a:r>
              <a:rPr lang="en-US" sz="1400">
                <a:solidFill>
                  <a:srgbClr val="0033B3"/>
                </a:solidFill>
                <a:effectLst/>
                <a:highlight>
                  <a:srgbClr val="FFFFFF"/>
                </a:highlight>
                <a:latin typeface="JetBrains Mono" panose="02000009000000000000" pitchFamily="49" charset="0"/>
              </a:rPr>
              <a:t>    val </a:t>
            </a:r>
            <a:r>
              <a:rPr lang="en-US" sz="1400">
                <a:solidFill>
                  <a:srgbClr val="000000"/>
                </a:solidFill>
                <a:effectLst/>
                <a:highlight>
                  <a:srgbClr val="FFFFFF"/>
                </a:highlight>
                <a:latin typeface="JetBrains Mono" panose="02000009000000000000" pitchFamily="49" charset="0"/>
              </a:rPr>
              <a:t>z </a:t>
            </a:r>
            <a:r>
              <a:rPr lang="en-US" sz="1400">
                <a:solidFill>
                  <a:srgbClr val="080808"/>
                </a:solidFill>
                <a:effectLst/>
                <a:highlight>
                  <a:srgbClr val="FFFFFF"/>
                </a:highlight>
                <a:latin typeface="JetBrains Mono" panose="02000009000000000000" pitchFamily="49" charset="0"/>
              </a:rPr>
              <a:t>= </a:t>
            </a:r>
            <a:r>
              <a:rPr lang="en-US" sz="1400">
                <a:solidFill>
                  <a:srgbClr val="0033B3"/>
                </a:solidFill>
                <a:effectLst/>
                <a:highlight>
                  <a:srgbClr val="FFFFFF"/>
                </a:highlight>
                <a:latin typeface="JetBrains Mono" panose="02000009000000000000" pitchFamily="49" charset="0"/>
              </a:rPr>
              <a:t>false</a:t>
            </a:r>
            <a:br>
              <a:rPr lang="en-US" sz="1400">
                <a:solidFill>
                  <a:srgbClr val="0033B3"/>
                </a:solidFill>
                <a:effectLst/>
                <a:highlight>
                  <a:srgbClr val="FFFFFF"/>
                </a:highlight>
                <a:latin typeface="JetBrains Mono" panose="02000009000000000000" pitchFamily="49" charset="0"/>
              </a:rPr>
            </a:br>
            <a:r>
              <a:rPr lang="en-US" sz="1400">
                <a:solidFill>
                  <a:srgbClr val="0033B3"/>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67D17"/>
                </a:solidFill>
                <a:effectLst/>
                <a:highlight>
                  <a:srgbClr val="FFFFFF"/>
                </a:highlight>
                <a:latin typeface="JetBrains Mono" panose="02000009000000000000" pitchFamily="49" charset="0"/>
              </a:rPr>
              <a:t>"x="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x</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67D17"/>
                </a:solidFill>
                <a:effectLst/>
                <a:highlight>
                  <a:srgbClr val="FFFFFF"/>
                </a:highlight>
                <a:latin typeface="JetBrains Mono" panose="02000009000000000000" pitchFamily="49" charset="0"/>
              </a:rPr>
              <a:t>"y="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y</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67D17"/>
                </a:solidFill>
                <a:effectLst/>
                <a:highlight>
                  <a:srgbClr val="FFFFFF"/>
                </a:highlight>
                <a:latin typeface="JetBrains Mono" panose="02000009000000000000" pitchFamily="49" charset="0"/>
              </a:rPr>
              <a:t>"z="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z</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67D17"/>
                </a:solidFill>
                <a:effectLst/>
                <a:highlight>
                  <a:srgbClr val="FFFFFF"/>
                </a:highlight>
                <a:latin typeface="JetBrains Mono" panose="02000009000000000000" pitchFamily="49" charset="0"/>
              </a:rPr>
              <a:t>"x&amp;&amp;y="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x </a:t>
            </a:r>
            <a:r>
              <a:rPr lang="en-US" sz="1400">
                <a:solidFill>
                  <a:srgbClr val="080808"/>
                </a:solidFill>
                <a:effectLst/>
                <a:highlight>
                  <a:srgbClr val="FFFFFF"/>
                </a:highlight>
                <a:latin typeface="JetBrains Mono" panose="02000009000000000000" pitchFamily="49" charset="0"/>
              </a:rPr>
              <a:t>&amp;&amp; </a:t>
            </a:r>
            <a:r>
              <a:rPr lang="en-US" sz="1400">
                <a:solidFill>
                  <a:srgbClr val="000000"/>
                </a:solidFill>
                <a:effectLst/>
                <a:highlight>
                  <a:srgbClr val="FFFFFF"/>
                </a:highlight>
                <a:latin typeface="JetBrains Mono" panose="02000009000000000000" pitchFamily="49" charset="0"/>
              </a:rPr>
              <a:t>y</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67D17"/>
                </a:solidFill>
                <a:effectLst/>
                <a:highlight>
                  <a:srgbClr val="FFFFFF"/>
                </a:highlight>
                <a:latin typeface="JetBrains Mono" panose="02000009000000000000" pitchFamily="49" charset="0"/>
              </a:rPr>
              <a:t>"x.and(y)="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x</a:t>
            </a:r>
            <a:r>
              <a:rPr lang="en-US" sz="1400">
                <a:solidFill>
                  <a:srgbClr val="080808"/>
                </a:solidFill>
                <a:effectLst/>
                <a:highlight>
                  <a:srgbClr val="FFFFFF"/>
                </a:highlight>
                <a:latin typeface="JetBrains Mono" panose="02000009000000000000" pitchFamily="49" charset="0"/>
              </a:rPr>
              <a:t>.and(</a:t>
            </a:r>
            <a:r>
              <a:rPr lang="en-US" sz="1400">
                <a:solidFill>
                  <a:srgbClr val="000000"/>
                </a:solidFill>
                <a:effectLst/>
                <a:highlight>
                  <a:srgbClr val="FFFFFF"/>
                </a:highlight>
                <a:latin typeface="JetBrains Mono" panose="02000009000000000000" pitchFamily="49" charset="0"/>
              </a:rPr>
              <a:t>y</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67D17"/>
                </a:solidFill>
                <a:effectLst/>
                <a:highlight>
                  <a:srgbClr val="FFFFFF"/>
                </a:highlight>
                <a:latin typeface="JetBrains Mono" panose="02000009000000000000" pitchFamily="49" charset="0"/>
              </a:rPr>
              <a:t>"x || y ="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x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y</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67D17"/>
                </a:solidFill>
                <a:effectLst/>
                <a:highlight>
                  <a:srgbClr val="FFFFFF"/>
                </a:highlight>
                <a:latin typeface="JetBrains Mono" panose="02000009000000000000" pitchFamily="49" charset="0"/>
              </a:rPr>
              <a:t>"x.or(y)="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x</a:t>
            </a:r>
            <a:r>
              <a:rPr lang="en-US" sz="1400">
                <a:solidFill>
                  <a:srgbClr val="080808"/>
                </a:solidFill>
                <a:effectLst/>
                <a:highlight>
                  <a:srgbClr val="FFFFFF"/>
                </a:highlight>
                <a:latin typeface="JetBrains Mono" panose="02000009000000000000" pitchFamily="49" charset="0"/>
              </a:rPr>
              <a:t>.or(</a:t>
            </a:r>
            <a:r>
              <a:rPr lang="en-US" sz="1400">
                <a:solidFill>
                  <a:srgbClr val="000000"/>
                </a:solidFill>
                <a:effectLst/>
                <a:highlight>
                  <a:srgbClr val="FFFFFF"/>
                </a:highlight>
                <a:latin typeface="JetBrains Mono" panose="02000009000000000000" pitchFamily="49" charset="0"/>
              </a:rPr>
              <a:t>y</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67D17"/>
                </a:solidFill>
                <a:effectLst/>
                <a:highlight>
                  <a:srgbClr val="FFFFFF"/>
                </a:highlight>
                <a:latin typeface="JetBrains Mono" panose="02000009000000000000" pitchFamily="49" charset="0"/>
              </a:rPr>
              <a:t>"x || z ="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x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z</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a:t>
            </a:r>
          </a:p>
        </p:txBody>
      </p:sp>
      <p:pic>
        <p:nvPicPr>
          <p:cNvPr id="9" name="Picture 8" descr="A screenshot of a cell phone&#10;&#10;Description automatically generated">
            <a:extLst>
              <a:ext uri="{FF2B5EF4-FFF2-40B4-BE49-F238E27FC236}">
                <a16:creationId xmlns:a16="http://schemas.microsoft.com/office/drawing/2014/main" id="{C1060512-2E77-8742-FBF8-00D44CA4C186}"/>
              </a:ext>
            </a:extLst>
          </p:cNvPr>
          <p:cNvPicPr>
            <a:picLocks noChangeAspect="1"/>
          </p:cNvPicPr>
          <p:nvPr/>
        </p:nvPicPr>
        <p:blipFill>
          <a:blip r:embed="rId3"/>
          <a:stretch>
            <a:fillRect/>
          </a:stretch>
        </p:blipFill>
        <p:spPr>
          <a:xfrm>
            <a:off x="5819686" y="1397000"/>
            <a:ext cx="1828800" cy="2349500"/>
          </a:xfrm>
          <a:prstGeom prst="rect">
            <a:avLst/>
          </a:prstGeom>
        </p:spPr>
      </p:pic>
    </p:spTree>
    <p:extLst>
      <p:ext uri="{BB962C8B-B14F-4D97-AF65-F5344CB8AC3E}">
        <p14:creationId xmlns:p14="http://schemas.microsoft.com/office/powerpoint/2010/main" val="1470656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292608" y="292608"/>
            <a:ext cx="85038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
              <a:t>Toán tử logic</a:t>
            </a:r>
            <a:endParaRPr/>
          </a:p>
        </p:txBody>
      </p:sp>
      <p:cxnSp>
        <p:nvCxnSpPr>
          <p:cNvPr id="10" name="Straight Arrow Connector 9">
            <a:extLst>
              <a:ext uri="{FF2B5EF4-FFF2-40B4-BE49-F238E27FC236}">
                <a16:creationId xmlns:a16="http://schemas.microsoft.com/office/drawing/2014/main" id="{31998987-1686-D2C7-F2E3-A393A45CE0E4}"/>
              </a:ext>
            </a:extLst>
          </p:cNvPr>
          <p:cNvCxnSpPr>
            <a:cxnSpLocks/>
          </p:cNvCxnSpPr>
          <p:nvPr/>
        </p:nvCxnSpPr>
        <p:spPr>
          <a:xfrm>
            <a:off x="4674549" y="2571750"/>
            <a:ext cx="146987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58B486F0-D15E-929E-C3C6-9F69475C7DBF}"/>
              </a:ext>
            </a:extLst>
          </p:cNvPr>
          <p:cNvSpPr txBox="1"/>
          <p:nvPr/>
        </p:nvSpPr>
        <p:spPr>
          <a:xfrm>
            <a:off x="224242" y="947515"/>
            <a:ext cx="6364566" cy="3539430"/>
          </a:xfrm>
          <a:prstGeom prst="rect">
            <a:avLst/>
          </a:prstGeom>
          <a:noFill/>
        </p:spPr>
        <p:txBody>
          <a:bodyPr wrap="square">
            <a:spAutoFit/>
          </a:bodyPr>
          <a:lstStyle/>
          <a:p>
            <a:r>
              <a:rPr lang="en-US" sz="1400">
                <a:solidFill>
                  <a:srgbClr val="0033B3"/>
                </a:solidFill>
                <a:effectLst/>
                <a:highlight>
                  <a:srgbClr val="FFFFFF"/>
                </a:highlight>
                <a:latin typeface="JetBrains Mono" panose="02000009000000000000" pitchFamily="49" charset="0"/>
              </a:rPr>
              <a:t>fun </a:t>
            </a:r>
            <a:r>
              <a:rPr lang="en-US" sz="1400">
                <a:solidFill>
                  <a:srgbClr val="00627A"/>
                </a:solidFill>
                <a:effectLst/>
                <a:highlight>
                  <a:srgbClr val="FFFFFF"/>
                </a:highlight>
                <a:latin typeface="JetBrains Mono" panose="02000009000000000000" pitchFamily="49" charset="0"/>
              </a:rPr>
              <a:t>main</a:t>
            </a:r>
            <a:r>
              <a:rPr lang="en-US" sz="1400">
                <a:solidFill>
                  <a:srgbClr val="080808"/>
                </a:solidFill>
                <a:effectLst/>
                <a:highlight>
                  <a:srgbClr val="FFFFFF"/>
                </a:highlight>
                <a:latin typeface="JetBrains Mono" panose="02000009000000000000" pitchFamily="49" charset="0"/>
              </a:rPr>
              <a:t>() {</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a:solidFill>
                  <a:srgbClr val="0033B3"/>
                </a:solidFill>
                <a:effectLst/>
                <a:highlight>
                  <a:srgbClr val="FFFFFF"/>
                </a:highlight>
                <a:latin typeface="JetBrains Mono" panose="02000009000000000000" pitchFamily="49" charset="0"/>
              </a:rPr>
              <a:t>val </a:t>
            </a:r>
            <a:r>
              <a:rPr lang="en-US" sz="1400">
                <a:solidFill>
                  <a:srgbClr val="000000"/>
                </a:solidFill>
                <a:effectLst/>
                <a:highlight>
                  <a:srgbClr val="FFFFFF"/>
                </a:highlight>
                <a:latin typeface="JetBrains Mono" panose="02000009000000000000" pitchFamily="49" charset="0"/>
              </a:rPr>
              <a:t>x </a:t>
            </a:r>
            <a:r>
              <a:rPr lang="en-US" sz="1400">
                <a:solidFill>
                  <a:srgbClr val="080808"/>
                </a:solidFill>
                <a:effectLst/>
                <a:highlight>
                  <a:srgbClr val="FFFFFF"/>
                </a:highlight>
                <a:latin typeface="JetBrains Mono" panose="02000009000000000000" pitchFamily="49" charset="0"/>
              </a:rPr>
              <a:t>= </a:t>
            </a:r>
            <a:r>
              <a:rPr lang="en-US" sz="1400">
                <a:solidFill>
                  <a:srgbClr val="0033B3"/>
                </a:solidFill>
                <a:effectLst/>
                <a:highlight>
                  <a:srgbClr val="FFFFFF"/>
                </a:highlight>
                <a:latin typeface="JetBrains Mono" panose="02000009000000000000" pitchFamily="49" charset="0"/>
              </a:rPr>
              <a:t>true</a:t>
            </a:r>
            <a:br>
              <a:rPr lang="en-US" sz="1400">
                <a:solidFill>
                  <a:srgbClr val="0033B3"/>
                </a:solidFill>
                <a:effectLst/>
                <a:highlight>
                  <a:srgbClr val="FFFFFF"/>
                </a:highlight>
                <a:latin typeface="JetBrains Mono" panose="02000009000000000000" pitchFamily="49" charset="0"/>
              </a:rPr>
            </a:br>
            <a:r>
              <a:rPr lang="en-US" sz="1400">
                <a:solidFill>
                  <a:srgbClr val="0033B3"/>
                </a:solidFill>
                <a:effectLst/>
                <a:highlight>
                  <a:srgbClr val="FFFFFF"/>
                </a:highlight>
                <a:latin typeface="JetBrains Mono" panose="02000009000000000000" pitchFamily="49" charset="0"/>
              </a:rPr>
              <a:t>    val </a:t>
            </a:r>
            <a:r>
              <a:rPr lang="en-US" sz="1400">
                <a:solidFill>
                  <a:srgbClr val="000000"/>
                </a:solidFill>
                <a:effectLst/>
                <a:highlight>
                  <a:srgbClr val="FFFFFF"/>
                </a:highlight>
                <a:latin typeface="JetBrains Mono" panose="02000009000000000000" pitchFamily="49" charset="0"/>
              </a:rPr>
              <a:t>y </a:t>
            </a:r>
            <a:r>
              <a:rPr lang="en-US" sz="1400">
                <a:solidFill>
                  <a:srgbClr val="080808"/>
                </a:solidFill>
                <a:effectLst/>
                <a:highlight>
                  <a:srgbClr val="FFFFFF"/>
                </a:highlight>
                <a:latin typeface="JetBrains Mono" panose="02000009000000000000" pitchFamily="49" charset="0"/>
              </a:rPr>
              <a:t>= </a:t>
            </a:r>
            <a:r>
              <a:rPr lang="en-US" sz="1400">
                <a:solidFill>
                  <a:srgbClr val="0033B3"/>
                </a:solidFill>
                <a:effectLst/>
                <a:highlight>
                  <a:srgbClr val="FFFFFF"/>
                </a:highlight>
                <a:latin typeface="JetBrains Mono" panose="02000009000000000000" pitchFamily="49" charset="0"/>
              </a:rPr>
              <a:t>false</a:t>
            </a:r>
            <a:br>
              <a:rPr lang="en-US" sz="1400">
                <a:solidFill>
                  <a:srgbClr val="0033B3"/>
                </a:solidFill>
                <a:effectLst/>
                <a:highlight>
                  <a:srgbClr val="FFFFFF"/>
                </a:highlight>
                <a:latin typeface="JetBrains Mono" panose="02000009000000000000" pitchFamily="49" charset="0"/>
              </a:rPr>
            </a:br>
            <a:r>
              <a:rPr lang="en-US" sz="1400">
                <a:solidFill>
                  <a:srgbClr val="0033B3"/>
                </a:solidFill>
                <a:effectLst/>
                <a:highlight>
                  <a:srgbClr val="FFFFFF"/>
                </a:highlight>
                <a:latin typeface="JetBrains Mono" panose="02000009000000000000" pitchFamily="49" charset="0"/>
              </a:rPr>
              <a:t>    val </a:t>
            </a:r>
            <a:r>
              <a:rPr lang="en-US" sz="1400">
                <a:solidFill>
                  <a:srgbClr val="000000"/>
                </a:solidFill>
                <a:effectLst/>
                <a:highlight>
                  <a:srgbClr val="FFFFFF"/>
                </a:highlight>
                <a:latin typeface="JetBrains Mono" panose="02000009000000000000" pitchFamily="49" charset="0"/>
              </a:rPr>
              <a:t>z </a:t>
            </a:r>
            <a:r>
              <a:rPr lang="en-US" sz="1400">
                <a:solidFill>
                  <a:srgbClr val="080808"/>
                </a:solidFill>
                <a:effectLst/>
                <a:highlight>
                  <a:srgbClr val="FFFFFF"/>
                </a:highlight>
                <a:latin typeface="JetBrains Mono" panose="02000009000000000000" pitchFamily="49" charset="0"/>
              </a:rPr>
              <a:t>= </a:t>
            </a:r>
            <a:r>
              <a:rPr lang="en-US" sz="1400">
                <a:solidFill>
                  <a:srgbClr val="0033B3"/>
                </a:solidFill>
                <a:effectLst/>
                <a:highlight>
                  <a:srgbClr val="FFFFFF"/>
                </a:highlight>
                <a:latin typeface="JetBrains Mono" panose="02000009000000000000" pitchFamily="49" charset="0"/>
              </a:rPr>
              <a:t>false</a:t>
            </a:r>
            <a:br>
              <a:rPr lang="en-US" sz="1400">
                <a:solidFill>
                  <a:srgbClr val="0033B3"/>
                </a:solidFill>
                <a:effectLst/>
                <a:highlight>
                  <a:srgbClr val="FFFFFF"/>
                </a:highlight>
                <a:latin typeface="JetBrains Mono" panose="02000009000000000000" pitchFamily="49" charset="0"/>
              </a:rPr>
            </a:br>
            <a:r>
              <a:rPr lang="en-US" sz="1400">
                <a:solidFill>
                  <a:srgbClr val="0033B3"/>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67D17"/>
                </a:solidFill>
                <a:effectLst/>
                <a:highlight>
                  <a:srgbClr val="FFFFFF"/>
                </a:highlight>
                <a:latin typeface="JetBrains Mono" panose="02000009000000000000" pitchFamily="49" charset="0"/>
              </a:rPr>
              <a:t>"x.or(z)="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x</a:t>
            </a:r>
            <a:r>
              <a:rPr lang="en-US" sz="1400">
                <a:solidFill>
                  <a:srgbClr val="080808"/>
                </a:solidFill>
                <a:effectLst/>
                <a:highlight>
                  <a:srgbClr val="FFFFFF"/>
                </a:highlight>
                <a:latin typeface="JetBrains Mono" panose="02000009000000000000" pitchFamily="49" charset="0"/>
              </a:rPr>
              <a:t>.or(</a:t>
            </a:r>
            <a:r>
              <a:rPr lang="en-US" sz="1400">
                <a:solidFill>
                  <a:srgbClr val="000000"/>
                </a:solidFill>
                <a:effectLst/>
                <a:highlight>
                  <a:srgbClr val="FFFFFF"/>
                </a:highlight>
                <a:latin typeface="JetBrains Mono" panose="02000009000000000000" pitchFamily="49" charset="0"/>
              </a:rPr>
              <a:t>z</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67D17"/>
                </a:solidFill>
                <a:effectLst/>
                <a:highlight>
                  <a:srgbClr val="FFFFFF"/>
                </a:highlight>
                <a:latin typeface="JetBrains Mono" panose="02000009000000000000" pitchFamily="49" charset="0"/>
              </a:rPr>
              <a:t>"x &amp;&amp; z ="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x </a:t>
            </a:r>
            <a:r>
              <a:rPr lang="en-US" sz="1400">
                <a:solidFill>
                  <a:srgbClr val="080808"/>
                </a:solidFill>
                <a:effectLst/>
                <a:highlight>
                  <a:srgbClr val="FFFFFF"/>
                </a:highlight>
                <a:latin typeface="JetBrains Mono" panose="02000009000000000000" pitchFamily="49" charset="0"/>
              </a:rPr>
              <a:t>&amp;&amp; </a:t>
            </a:r>
            <a:r>
              <a:rPr lang="en-US" sz="1400">
                <a:solidFill>
                  <a:srgbClr val="000000"/>
                </a:solidFill>
                <a:effectLst/>
                <a:highlight>
                  <a:srgbClr val="FFFFFF"/>
                </a:highlight>
                <a:latin typeface="JetBrains Mono" panose="02000009000000000000" pitchFamily="49" charset="0"/>
              </a:rPr>
              <a:t>z</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67D17"/>
                </a:solidFill>
                <a:effectLst/>
                <a:highlight>
                  <a:srgbClr val="FFFFFF"/>
                </a:highlight>
                <a:latin typeface="JetBrains Mono" panose="02000009000000000000" pitchFamily="49" charset="0"/>
              </a:rPr>
              <a:t>"x.and(z)="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x</a:t>
            </a:r>
            <a:r>
              <a:rPr lang="en-US" sz="1400">
                <a:solidFill>
                  <a:srgbClr val="080808"/>
                </a:solidFill>
                <a:effectLst/>
                <a:highlight>
                  <a:srgbClr val="FFFFFF"/>
                </a:highlight>
                <a:latin typeface="JetBrains Mono" panose="02000009000000000000" pitchFamily="49" charset="0"/>
              </a:rPr>
              <a:t>.and(</a:t>
            </a:r>
            <a:r>
              <a:rPr lang="en-US" sz="1400">
                <a:solidFill>
                  <a:srgbClr val="000000"/>
                </a:solidFill>
                <a:effectLst/>
                <a:highlight>
                  <a:srgbClr val="FFFFFF"/>
                </a:highlight>
                <a:latin typeface="JetBrains Mono" panose="02000009000000000000" pitchFamily="49" charset="0"/>
              </a:rPr>
              <a:t>z</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67D17"/>
                </a:solidFill>
                <a:effectLst/>
                <a:highlight>
                  <a:srgbClr val="FFFFFF"/>
                </a:highlight>
                <a:latin typeface="JetBrains Mono" panose="02000009000000000000" pitchFamily="49" charset="0"/>
              </a:rPr>
              <a:t>"y || z ="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y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z</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67D17"/>
                </a:solidFill>
                <a:effectLst/>
                <a:highlight>
                  <a:srgbClr val="FFFFFF"/>
                </a:highlight>
                <a:latin typeface="JetBrains Mono" panose="02000009000000000000" pitchFamily="49" charset="0"/>
              </a:rPr>
              <a:t>"y.or(z)="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y</a:t>
            </a:r>
            <a:r>
              <a:rPr lang="en-US" sz="1400">
                <a:solidFill>
                  <a:srgbClr val="080808"/>
                </a:solidFill>
                <a:effectLst/>
                <a:highlight>
                  <a:srgbClr val="FFFFFF"/>
                </a:highlight>
                <a:latin typeface="JetBrains Mono" panose="02000009000000000000" pitchFamily="49" charset="0"/>
              </a:rPr>
              <a:t>.or(</a:t>
            </a:r>
            <a:r>
              <a:rPr lang="en-US" sz="1400">
                <a:solidFill>
                  <a:srgbClr val="000000"/>
                </a:solidFill>
                <a:effectLst/>
                <a:highlight>
                  <a:srgbClr val="FFFFFF"/>
                </a:highlight>
                <a:latin typeface="JetBrains Mono" panose="02000009000000000000" pitchFamily="49" charset="0"/>
              </a:rPr>
              <a:t>z</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67D17"/>
                </a:solidFill>
                <a:effectLst/>
                <a:highlight>
                  <a:srgbClr val="FFFFFF"/>
                </a:highlight>
                <a:latin typeface="JetBrains Mono" panose="02000009000000000000" pitchFamily="49" charset="0"/>
              </a:rPr>
              <a:t>"y &amp;&amp; z ="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y </a:t>
            </a:r>
            <a:r>
              <a:rPr lang="en-US" sz="1400">
                <a:solidFill>
                  <a:srgbClr val="080808"/>
                </a:solidFill>
                <a:effectLst/>
                <a:highlight>
                  <a:srgbClr val="FFFFFF"/>
                </a:highlight>
                <a:latin typeface="JetBrains Mono" panose="02000009000000000000" pitchFamily="49" charset="0"/>
              </a:rPr>
              <a:t>&amp;&amp; </a:t>
            </a:r>
            <a:r>
              <a:rPr lang="en-US" sz="1400">
                <a:solidFill>
                  <a:srgbClr val="000000"/>
                </a:solidFill>
                <a:effectLst/>
                <a:highlight>
                  <a:srgbClr val="FFFFFF"/>
                </a:highlight>
                <a:latin typeface="JetBrains Mono" panose="02000009000000000000" pitchFamily="49" charset="0"/>
              </a:rPr>
              <a:t>z</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67D17"/>
                </a:solidFill>
                <a:effectLst/>
                <a:highlight>
                  <a:srgbClr val="FFFFFF"/>
                </a:highlight>
                <a:latin typeface="JetBrains Mono" panose="02000009000000000000" pitchFamily="49" charset="0"/>
              </a:rPr>
              <a:t>"y.and(z)="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y</a:t>
            </a:r>
            <a:r>
              <a:rPr lang="en-US" sz="1400">
                <a:solidFill>
                  <a:srgbClr val="080808"/>
                </a:solidFill>
                <a:effectLst/>
                <a:highlight>
                  <a:srgbClr val="FFFFFF"/>
                </a:highlight>
                <a:latin typeface="JetBrains Mono" panose="02000009000000000000" pitchFamily="49" charset="0"/>
              </a:rPr>
              <a:t>.and(</a:t>
            </a:r>
            <a:r>
              <a:rPr lang="en-US" sz="1400">
                <a:solidFill>
                  <a:srgbClr val="000000"/>
                </a:solidFill>
                <a:effectLst/>
                <a:highlight>
                  <a:srgbClr val="FFFFFF"/>
                </a:highlight>
                <a:latin typeface="JetBrains Mono" panose="02000009000000000000" pitchFamily="49" charset="0"/>
              </a:rPr>
              <a:t>z</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67D17"/>
                </a:solidFill>
                <a:effectLst/>
                <a:highlight>
                  <a:srgbClr val="FFFFFF"/>
                </a:highlight>
                <a:latin typeface="JetBrains Mono" panose="02000009000000000000" pitchFamily="49" charset="0"/>
              </a:rPr>
              <a:t>"x &amp;&amp; y &amp;&amp; z ="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x </a:t>
            </a:r>
            <a:r>
              <a:rPr lang="en-US" sz="1400">
                <a:solidFill>
                  <a:srgbClr val="080808"/>
                </a:solidFill>
                <a:effectLst/>
                <a:highlight>
                  <a:srgbClr val="FFFFFF"/>
                </a:highlight>
                <a:latin typeface="JetBrains Mono" panose="02000009000000000000" pitchFamily="49" charset="0"/>
              </a:rPr>
              <a:t>&amp;&amp; </a:t>
            </a:r>
            <a:r>
              <a:rPr lang="en-US" sz="1400">
                <a:solidFill>
                  <a:srgbClr val="000000"/>
                </a:solidFill>
                <a:effectLst/>
                <a:highlight>
                  <a:srgbClr val="FFFFFF"/>
                </a:highlight>
                <a:latin typeface="JetBrains Mono" panose="02000009000000000000" pitchFamily="49" charset="0"/>
              </a:rPr>
              <a:t>y </a:t>
            </a:r>
            <a:r>
              <a:rPr lang="en-US" sz="1400">
                <a:solidFill>
                  <a:srgbClr val="080808"/>
                </a:solidFill>
                <a:effectLst/>
                <a:highlight>
                  <a:srgbClr val="FFFFFF"/>
                </a:highlight>
                <a:latin typeface="JetBrains Mono" panose="02000009000000000000" pitchFamily="49" charset="0"/>
              </a:rPr>
              <a:t>&amp;&amp; </a:t>
            </a:r>
            <a:r>
              <a:rPr lang="en-US" sz="1400">
                <a:solidFill>
                  <a:srgbClr val="000000"/>
                </a:solidFill>
                <a:effectLst/>
                <a:highlight>
                  <a:srgbClr val="FFFFFF"/>
                </a:highlight>
                <a:latin typeface="JetBrains Mono" panose="02000009000000000000" pitchFamily="49" charset="0"/>
              </a:rPr>
              <a:t>z</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67D17"/>
                </a:solidFill>
                <a:effectLst/>
                <a:highlight>
                  <a:srgbClr val="FFFFFF"/>
                </a:highlight>
                <a:latin typeface="JetBrains Mono" panose="02000009000000000000" pitchFamily="49" charset="0"/>
              </a:rPr>
              <a:t>"x.and(y).and(z)="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x</a:t>
            </a:r>
            <a:r>
              <a:rPr lang="en-US" sz="1400">
                <a:solidFill>
                  <a:srgbClr val="080808"/>
                </a:solidFill>
                <a:effectLst/>
                <a:highlight>
                  <a:srgbClr val="FFFFFF"/>
                </a:highlight>
                <a:latin typeface="JetBrains Mono" panose="02000009000000000000" pitchFamily="49" charset="0"/>
              </a:rPr>
              <a:t>.and(</a:t>
            </a:r>
            <a:r>
              <a:rPr lang="en-US" sz="1400">
                <a:solidFill>
                  <a:srgbClr val="000000"/>
                </a:solidFill>
                <a:effectLst/>
                <a:highlight>
                  <a:srgbClr val="FFFFFF"/>
                </a:highlight>
                <a:latin typeface="JetBrains Mono" panose="02000009000000000000" pitchFamily="49" charset="0"/>
              </a:rPr>
              <a:t>y</a:t>
            </a:r>
            <a:r>
              <a:rPr lang="en-US" sz="1400">
                <a:solidFill>
                  <a:srgbClr val="080808"/>
                </a:solidFill>
                <a:effectLst/>
                <a:highlight>
                  <a:srgbClr val="FFFFFF"/>
                </a:highlight>
                <a:latin typeface="JetBrains Mono" panose="02000009000000000000" pitchFamily="49" charset="0"/>
              </a:rPr>
              <a:t>).and(</a:t>
            </a:r>
            <a:r>
              <a:rPr lang="en-US" sz="1400">
                <a:solidFill>
                  <a:srgbClr val="000000"/>
                </a:solidFill>
                <a:effectLst/>
                <a:highlight>
                  <a:srgbClr val="FFFFFF"/>
                </a:highlight>
                <a:latin typeface="JetBrains Mono" panose="02000009000000000000" pitchFamily="49" charset="0"/>
              </a:rPr>
              <a:t>z</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67D17"/>
                </a:solidFill>
                <a:effectLst/>
                <a:highlight>
                  <a:srgbClr val="FFFFFF"/>
                </a:highlight>
                <a:latin typeface="JetBrains Mono" panose="02000009000000000000" pitchFamily="49" charset="0"/>
              </a:rPr>
              <a:t>"x|| y||z ="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x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y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z</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67D17"/>
                </a:solidFill>
                <a:effectLst/>
                <a:highlight>
                  <a:srgbClr val="FFFFFF"/>
                </a:highlight>
                <a:latin typeface="JetBrains Mono" panose="02000009000000000000" pitchFamily="49" charset="0"/>
              </a:rPr>
              <a:t>"x.or(y).or(z)="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x</a:t>
            </a:r>
            <a:r>
              <a:rPr lang="en-US" sz="1400">
                <a:solidFill>
                  <a:srgbClr val="080808"/>
                </a:solidFill>
                <a:effectLst/>
                <a:highlight>
                  <a:srgbClr val="FFFFFF"/>
                </a:highlight>
                <a:latin typeface="JetBrains Mono" panose="02000009000000000000" pitchFamily="49" charset="0"/>
              </a:rPr>
              <a:t>.or(</a:t>
            </a:r>
            <a:r>
              <a:rPr lang="en-US" sz="1400">
                <a:solidFill>
                  <a:srgbClr val="000000"/>
                </a:solidFill>
                <a:effectLst/>
                <a:highlight>
                  <a:srgbClr val="FFFFFF"/>
                </a:highlight>
                <a:latin typeface="JetBrains Mono" panose="02000009000000000000" pitchFamily="49" charset="0"/>
              </a:rPr>
              <a:t>y</a:t>
            </a:r>
            <a:r>
              <a:rPr lang="en-US" sz="1400">
                <a:solidFill>
                  <a:srgbClr val="080808"/>
                </a:solidFill>
                <a:effectLst/>
                <a:highlight>
                  <a:srgbClr val="FFFFFF"/>
                </a:highlight>
                <a:latin typeface="JetBrains Mono" panose="02000009000000000000" pitchFamily="49" charset="0"/>
              </a:rPr>
              <a:t>).or(</a:t>
            </a:r>
            <a:r>
              <a:rPr lang="en-US" sz="1400">
                <a:solidFill>
                  <a:srgbClr val="000000"/>
                </a:solidFill>
                <a:effectLst/>
                <a:highlight>
                  <a:srgbClr val="FFFFFF"/>
                </a:highlight>
                <a:latin typeface="JetBrains Mono" panose="02000009000000000000" pitchFamily="49" charset="0"/>
              </a:rPr>
              <a:t>z</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a:t>
            </a:r>
          </a:p>
        </p:txBody>
      </p:sp>
      <p:pic>
        <p:nvPicPr>
          <p:cNvPr id="5" name="Picture 4" descr="A white background with black text&#10;&#10;Description automatically generated">
            <a:extLst>
              <a:ext uri="{FF2B5EF4-FFF2-40B4-BE49-F238E27FC236}">
                <a16:creationId xmlns:a16="http://schemas.microsoft.com/office/drawing/2014/main" id="{AFB45DA5-E2F1-DED1-95DE-13D8A2A3CC06}"/>
              </a:ext>
            </a:extLst>
          </p:cNvPr>
          <p:cNvPicPr>
            <a:picLocks noChangeAspect="1"/>
          </p:cNvPicPr>
          <p:nvPr/>
        </p:nvPicPr>
        <p:blipFill>
          <a:blip r:embed="rId3"/>
          <a:stretch>
            <a:fillRect/>
          </a:stretch>
        </p:blipFill>
        <p:spPr>
          <a:xfrm>
            <a:off x="6447147" y="1009650"/>
            <a:ext cx="2374900" cy="3124200"/>
          </a:xfrm>
          <a:prstGeom prst="rect">
            <a:avLst/>
          </a:prstGeom>
        </p:spPr>
      </p:pic>
    </p:spTree>
    <p:extLst>
      <p:ext uri="{BB962C8B-B14F-4D97-AF65-F5344CB8AC3E}">
        <p14:creationId xmlns:p14="http://schemas.microsoft.com/office/powerpoint/2010/main" val="197150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2"/>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
              <a:t>Logo</a:t>
            </a:r>
            <a:endParaRPr/>
          </a:p>
        </p:txBody>
      </p:sp>
      <p:pic>
        <p:nvPicPr>
          <p:cNvPr id="53" name="Google Shape;53;p12" descr="dFkQYemt-ie10qpdx2-FglgjUBnNYue-bL-D-BFbxEN1G2Ck12K1wsTqGeEQqtLjS2XBoRkAkfxtdL0qTwNP3uLzuGzmWQnVptYyT6p82_UYqBONRJqSgYZWzzhDZ0IMZtAm.png"/>
          <p:cNvPicPr preferRelativeResize="0"/>
          <p:nvPr/>
        </p:nvPicPr>
        <p:blipFill rotWithShape="1">
          <a:blip r:embed="rId3">
            <a:alphaModFix/>
          </a:blip>
          <a:srcRect/>
          <a:stretch/>
        </p:blipFill>
        <p:spPr>
          <a:xfrm>
            <a:off x="311712" y="1988950"/>
            <a:ext cx="1295296" cy="1165591"/>
          </a:xfrm>
          <a:prstGeom prst="rect">
            <a:avLst/>
          </a:prstGeom>
          <a:noFill/>
          <a:ln>
            <a:noFill/>
          </a:ln>
        </p:spPr>
      </p:pic>
      <p:pic>
        <p:nvPicPr>
          <p:cNvPr id="54" name="Google Shape;54;p12" descr="N39U6arNWDAgGrjSaRc7oZO6YVrcbjoAo2mJ4jw6-8pR8zKnDUMKDfjlvR3PV4mq9QcKnWnPt7qQTapZ4HTIxrKcAP3OuunoD0DcwTfxaduSbDLKgseF9uZD2DyX4ILXH9XE.png"/>
          <p:cNvPicPr preferRelativeResize="0"/>
          <p:nvPr/>
        </p:nvPicPr>
        <p:blipFill rotWithShape="1">
          <a:blip r:embed="rId4">
            <a:alphaModFix/>
          </a:blip>
          <a:srcRect/>
          <a:stretch/>
        </p:blipFill>
        <p:spPr>
          <a:xfrm>
            <a:off x="4993143" y="1988954"/>
            <a:ext cx="1350271" cy="1165591"/>
          </a:xfrm>
          <a:prstGeom prst="rect">
            <a:avLst/>
          </a:prstGeom>
          <a:noFill/>
          <a:ln>
            <a:noFill/>
          </a:ln>
        </p:spPr>
      </p:pic>
      <p:pic>
        <p:nvPicPr>
          <p:cNvPr id="55" name="Google Shape;55;p12"/>
          <p:cNvPicPr preferRelativeResize="0"/>
          <p:nvPr/>
        </p:nvPicPr>
        <p:blipFill rotWithShape="1">
          <a:blip r:embed="rId5">
            <a:alphaModFix/>
          </a:blip>
          <a:srcRect/>
          <a:stretch/>
        </p:blipFill>
        <p:spPr>
          <a:xfrm>
            <a:off x="7388850" y="1924100"/>
            <a:ext cx="1295299" cy="1295299"/>
          </a:xfrm>
          <a:prstGeom prst="rect">
            <a:avLst/>
          </a:prstGeom>
          <a:noFill/>
          <a:ln>
            <a:noFill/>
          </a:ln>
        </p:spPr>
      </p:pic>
      <p:cxnSp>
        <p:nvCxnSpPr>
          <p:cNvPr id="56" name="Google Shape;56;p12"/>
          <p:cNvCxnSpPr/>
          <p:nvPr/>
        </p:nvCxnSpPr>
        <p:spPr>
          <a:xfrm>
            <a:off x="1807175" y="2587750"/>
            <a:ext cx="427800" cy="0"/>
          </a:xfrm>
          <a:prstGeom prst="straightConnector1">
            <a:avLst/>
          </a:prstGeom>
          <a:noFill/>
          <a:ln w="19050" cap="flat" cmpd="sng">
            <a:solidFill>
              <a:srgbClr val="6554E8"/>
            </a:solidFill>
            <a:prstDash val="solid"/>
            <a:round/>
            <a:headEnd type="none" w="med" len="med"/>
            <a:tailEnd type="triangle" w="med" len="med"/>
          </a:ln>
        </p:spPr>
      </p:cxnSp>
      <p:pic>
        <p:nvPicPr>
          <p:cNvPr id="57" name="Google Shape;57;p12"/>
          <p:cNvPicPr preferRelativeResize="0"/>
          <p:nvPr/>
        </p:nvPicPr>
        <p:blipFill>
          <a:blip r:embed="rId6">
            <a:alphaModFix/>
          </a:blip>
          <a:stretch>
            <a:fillRect/>
          </a:stretch>
        </p:blipFill>
        <p:spPr>
          <a:xfrm>
            <a:off x="2464476" y="1912750"/>
            <a:ext cx="1727086" cy="1295300"/>
          </a:xfrm>
          <a:prstGeom prst="rect">
            <a:avLst/>
          </a:prstGeom>
          <a:noFill/>
          <a:ln>
            <a:noFill/>
          </a:ln>
        </p:spPr>
      </p:pic>
      <p:cxnSp>
        <p:nvCxnSpPr>
          <p:cNvPr id="58" name="Google Shape;58;p12"/>
          <p:cNvCxnSpPr/>
          <p:nvPr/>
        </p:nvCxnSpPr>
        <p:spPr>
          <a:xfrm>
            <a:off x="4284025" y="2587750"/>
            <a:ext cx="427800" cy="0"/>
          </a:xfrm>
          <a:prstGeom prst="straightConnector1">
            <a:avLst/>
          </a:prstGeom>
          <a:noFill/>
          <a:ln w="19050" cap="flat" cmpd="sng">
            <a:solidFill>
              <a:srgbClr val="6554E8"/>
            </a:solidFill>
            <a:prstDash val="solid"/>
            <a:round/>
            <a:headEnd type="none" w="med" len="med"/>
            <a:tailEnd type="triangle" w="med" len="med"/>
          </a:ln>
        </p:spPr>
      </p:cxnSp>
      <p:cxnSp>
        <p:nvCxnSpPr>
          <p:cNvPr id="59" name="Google Shape;59;p12"/>
          <p:cNvCxnSpPr/>
          <p:nvPr/>
        </p:nvCxnSpPr>
        <p:spPr>
          <a:xfrm>
            <a:off x="6652238" y="2587750"/>
            <a:ext cx="427800" cy="0"/>
          </a:xfrm>
          <a:prstGeom prst="straightConnector1">
            <a:avLst/>
          </a:prstGeom>
          <a:noFill/>
          <a:ln w="19050" cap="flat" cmpd="sng">
            <a:solidFill>
              <a:srgbClr val="6554E8"/>
            </a:solidFill>
            <a:prstDash val="solid"/>
            <a:round/>
            <a:headEnd type="none" w="med" len="med"/>
            <a:tailEnd type="triangl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292608" y="292608"/>
            <a:ext cx="85038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
              <a:t>Toán tử tăng dần/giảm dần</a:t>
            </a:r>
            <a:endParaRPr/>
          </a:p>
        </p:txBody>
      </p:sp>
      <p:sp>
        <p:nvSpPr>
          <p:cNvPr id="4" name="Rectangle 1">
            <a:extLst>
              <a:ext uri="{FF2B5EF4-FFF2-40B4-BE49-F238E27FC236}">
                <a16:creationId xmlns:a16="http://schemas.microsoft.com/office/drawing/2014/main" id="{5372AA70-A08A-5957-7C57-C76AB7FEE49F}"/>
              </a:ext>
            </a:extLst>
          </p:cNvPr>
          <p:cNvSpPr>
            <a:spLocks noChangeArrowheads="1"/>
          </p:cNvSpPr>
          <p:nvPr/>
        </p:nvSpPr>
        <p:spPr bwMode="auto">
          <a:xfrm>
            <a:off x="1930400" y="13350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VN" altLang="en-VN" sz="1800" b="0" i="0" u="none" strike="noStrike" cap="none" normalizeH="0" baseline="0">
                <a:ln>
                  <a:noFill/>
                </a:ln>
                <a:solidFill>
                  <a:schemeClr val="tx1"/>
                </a:solidFill>
                <a:effectLst/>
                <a:latin typeface="Arial" panose="020B0604020202020204" pitchFamily="34" charset="0"/>
              </a:rPr>
            </a:br>
            <a:endParaRPr kumimoji="0" lang="en-VN" altLang="en-VN" sz="1800" b="0" i="0" u="none" strike="noStrike" cap="none" normalizeH="0" baseline="0">
              <a:ln>
                <a:noFill/>
              </a:ln>
              <a:solidFill>
                <a:schemeClr val="tx1"/>
              </a:solidFill>
              <a:effectLst/>
              <a:latin typeface="Arial" panose="020B0604020202020204" pitchFamily="34" charset="0"/>
            </a:endParaRPr>
          </a:p>
        </p:txBody>
      </p:sp>
      <p:graphicFrame>
        <p:nvGraphicFramePr>
          <p:cNvPr id="3" name="Table 2">
            <a:extLst>
              <a:ext uri="{FF2B5EF4-FFF2-40B4-BE49-F238E27FC236}">
                <a16:creationId xmlns:a16="http://schemas.microsoft.com/office/drawing/2014/main" id="{D1EDE1CD-3C70-D031-D06F-C99435EDAA69}"/>
              </a:ext>
            </a:extLst>
          </p:cNvPr>
          <p:cNvGraphicFramePr>
            <a:graphicFrameLocks noGrp="1"/>
          </p:cNvGraphicFramePr>
          <p:nvPr>
            <p:extLst>
              <p:ext uri="{D42A27DB-BD31-4B8C-83A1-F6EECF244321}">
                <p14:modId xmlns:p14="http://schemas.microsoft.com/office/powerpoint/2010/main" val="1415286529"/>
              </p:ext>
            </p:extLst>
          </p:nvPr>
        </p:nvGraphicFramePr>
        <p:xfrm>
          <a:off x="1407088" y="1653147"/>
          <a:ext cx="6329823" cy="1508760"/>
        </p:xfrm>
        <a:graphic>
          <a:graphicData uri="http://schemas.openxmlformats.org/drawingml/2006/table">
            <a:tbl>
              <a:tblPr/>
              <a:tblGrid>
                <a:gridCol w="977303">
                  <a:extLst>
                    <a:ext uri="{9D8B030D-6E8A-4147-A177-3AD203B41FA5}">
                      <a16:colId xmlns:a16="http://schemas.microsoft.com/office/drawing/2014/main" val="1373432661"/>
                    </a:ext>
                  </a:extLst>
                </a:gridCol>
                <a:gridCol w="2187608">
                  <a:extLst>
                    <a:ext uri="{9D8B030D-6E8A-4147-A177-3AD203B41FA5}">
                      <a16:colId xmlns:a16="http://schemas.microsoft.com/office/drawing/2014/main" val="295772896"/>
                    </a:ext>
                  </a:extLst>
                </a:gridCol>
                <a:gridCol w="1558302">
                  <a:extLst>
                    <a:ext uri="{9D8B030D-6E8A-4147-A177-3AD203B41FA5}">
                      <a16:colId xmlns:a16="http://schemas.microsoft.com/office/drawing/2014/main" val="3793574987"/>
                    </a:ext>
                  </a:extLst>
                </a:gridCol>
                <a:gridCol w="1606610">
                  <a:extLst>
                    <a:ext uri="{9D8B030D-6E8A-4147-A177-3AD203B41FA5}">
                      <a16:colId xmlns:a16="http://schemas.microsoft.com/office/drawing/2014/main" val="1288458791"/>
                    </a:ext>
                  </a:extLst>
                </a:gridCol>
              </a:tblGrid>
              <a:tr h="0">
                <a:tc>
                  <a:txBody>
                    <a:bodyPr/>
                    <a:lstStyle/>
                    <a:p>
                      <a:r>
                        <a:rPr lang="en-US" b="1">
                          <a:solidFill>
                            <a:srgbClr val="01435F"/>
                          </a:solidFill>
                          <a:effectLst/>
                          <a:highlight>
                            <a:srgbClr val="E4EEF3"/>
                          </a:highlight>
                        </a:rPr>
                        <a:t>Toán tử</a:t>
                      </a:r>
                      <a:endParaRPr lang="en-US">
                        <a:solidFill>
                          <a:srgbClr val="01435F"/>
                        </a:solidFill>
                        <a:effectLst/>
                        <a:highlight>
                          <a:srgbClr val="E4EEF3"/>
                        </a:highlight>
                      </a:endParaRP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a:noFill/>
                    </a:lnT>
                    <a:lnB w="9525" cap="flat" cmpd="sng" algn="ctr">
                      <a:solidFill>
                        <a:srgbClr val="88C7E2"/>
                      </a:solidFill>
                      <a:prstDash val="solid"/>
                      <a:round/>
                      <a:headEnd type="none" w="med" len="med"/>
                      <a:tailEnd type="none" w="med" len="med"/>
                    </a:lnB>
                    <a:solidFill>
                      <a:srgbClr val="E4EEF3"/>
                    </a:solidFill>
                  </a:tcPr>
                </a:tc>
                <a:tc>
                  <a:txBody>
                    <a:bodyPr/>
                    <a:lstStyle/>
                    <a:p>
                      <a:r>
                        <a:rPr lang="en-US" b="1">
                          <a:solidFill>
                            <a:srgbClr val="01435F"/>
                          </a:solidFill>
                          <a:effectLst/>
                          <a:highlight>
                            <a:srgbClr val="E4EEF3"/>
                          </a:highlight>
                        </a:rPr>
                        <a:t>Mô tả</a:t>
                      </a:r>
                      <a:endParaRPr lang="en-US">
                        <a:solidFill>
                          <a:srgbClr val="01435F"/>
                        </a:solidFill>
                        <a:effectLst/>
                        <a:highlight>
                          <a:srgbClr val="E4EEF3"/>
                        </a:highlight>
                      </a:endParaRP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a:noFill/>
                    </a:lnT>
                    <a:lnB w="9525" cap="flat" cmpd="sng" algn="ctr">
                      <a:solidFill>
                        <a:srgbClr val="88C7E2"/>
                      </a:solidFill>
                      <a:prstDash val="solid"/>
                      <a:round/>
                      <a:headEnd type="none" w="med" len="med"/>
                      <a:tailEnd type="none" w="med" len="med"/>
                    </a:lnB>
                    <a:solidFill>
                      <a:srgbClr val="E4EEF3"/>
                    </a:solidFill>
                  </a:tcPr>
                </a:tc>
                <a:tc>
                  <a:txBody>
                    <a:bodyPr/>
                    <a:lstStyle/>
                    <a:p>
                      <a:r>
                        <a:rPr lang="vi-VN" b="1">
                          <a:solidFill>
                            <a:srgbClr val="01435F"/>
                          </a:solidFill>
                          <a:effectLst/>
                          <a:highlight>
                            <a:srgbClr val="E4EEF3"/>
                          </a:highlight>
                        </a:rPr>
                        <a:t>Phương thức</a:t>
                      </a:r>
                      <a:endParaRPr lang="vi-VN">
                        <a:solidFill>
                          <a:srgbClr val="01435F"/>
                        </a:solidFill>
                        <a:effectLst/>
                        <a:highlight>
                          <a:srgbClr val="E4EEF3"/>
                        </a:highlight>
                      </a:endParaRP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a:noFill/>
                    </a:lnT>
                    <a:lnB w="9525" cap="flat" cmpd="sng" algn="ctr">
                      <a:solidFill>
                        <a:srgbClr val="88C7E2"/>
                      </a:solidFill>
                      <a:prstDash val="solid"/>
                      <a:round/>
                      <a:headEnd type="none" w="med" len="med"/>
                      <a:tailEnd type="none" w="med" len="med"/>
                    </a:lnB>
                    <a:solidFill>
                      <a:srgbClr val="E4EEF3"/>
                    </a:solidFill>
                  </a:tcPr>
                </a:tc>
                <a:tc>
                  <a:txBody>
                    <a:bodyPr/>
                    <a:lstStyle/>
                    <a:p>
                      <a:r>
                        <a:rPr lang="en-US" b="1">
                          <a:solidFill>
                            <a:srgbClr val="01435F"/>
                          </a:solidFill>
                          <a:effectLst/>
                          <a:highlight>
                            <a:srgbClr val="E4EEF3"/>
                          </a:highlight>
                        </a:rPr>
                        <a:t>Ví dụ</a:t>
                      </a:r>
                      <a:endParaRPr lang="en-US">
                        <a:solidFill>
                          <a:srgbClr val="01435F"/>
                        </a:solidFill>
                        <a:effectLst/>
                        <a:highlight>
                          <a:srgbClr val="E4EEF3"/>
                        </a:highlight>
                      </a:endParaRP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a:noFill/>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1811577055"/>
                  </a:ext>
                </a:extLst>
              </a:tr>
              <a:tr h="0">
                <a:tc>
                  <a:txBody>
                    <a:bodyPr/>
                    <a:lstStyle/>
                    <a:p>
                      <a:r>
                        <a:rPr lang="en-VN">
                          <a:solidFill>
                            <a:srgbClr val="01435F"/>
                          </a:solidFill>
                          <a:effectLst/>
                          <a:highlight>
                            <a:srgbClr val="E4EEF3"/>
                          </a:highlight>
                        </a:rPr>
                        <a:t> ++</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vi-VN">
                          <a:solidFill>
                            <a:srgbClr val="01435F"/>
                          </a:solidFill>
                          <a:effectLst/>
                          <a:highlight>
                            <a:srgbClr val="E4EEF3"/>
                          </a:highlight>
                        </a:rPr>
                        <a:t>Tăng nội tại biến lên một đơn vị</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a:solidFill>
                            <a:srgbClr val="01435F"/>
                          </a:solidFill>
                          <a:effectLst/>
                          <a:highlight>
                            <a:srgbClr val="E4EEF3"/>
                          </a:highlight>
                        </a:rPr>
                        <a:t>a.inc()</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a:solidFill>
                            <a:srgbClr val="01435F"/>
                          </a:solidFill>
                          <a:effectLst/>
                          <a:highlight>
                            <a:srgbClr val="E4EEF3"/>
                          </a:highlight>
                        </a:rPr>
                        <a:t>x=5</a:t>
                      </a:r>
                    </a:p>
                    <a:p>
                      <a:r>
                        <a:rPr lang="en-US">
                          <a:solidFill>
                            <a:srgbClr val="01435F"/>
                          </a:solidFill>
                          <a:effectLst/>
                          <a:highlight>
                            <a:srgbClr val="E4EEF3"/>
                          </a:highlight>
                        </a:rPr>
                        <a:t>x++</a:t>
                      </a:r>
                    </a:p>
                    <a:p>
                      <a:r>
                        <a:rPr lang="en-US">
                          <a:solidFill>
                            <a:srgbClr val="01435F"/>
                          </a:solidFill>
                          <a:effectLst/>
                          <a:highlight>
                            <a:srgbClr val="E4EEF3"/>
                          </a:highlight>
                        </a:rPr>
                        <a:t>=&gt;x=6</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2610727835"/>
                  </a:ext>
                </a:extLst>
              </a:tr>
              <a:tr h="0">
                <a:tc>
                  <a:txBody>
                    <a:bodyPr/>
                    <a:lstStyle/>
                    <a:p>
                      <a:r>
                        <a:rPr lang="en-VN">
                          <a:solidFill>
                            <a:srgbClr val="01435F"/>
                          </a:solidFill>
                          <a:effectLst/>
                          <a:highlight>
                            <a:srgbClr val="E4EEF3"/>
                          </a:highlight>
                        </a:rPr>
                        <a:t> —</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vi-VN">
                          <a:solidFill>
                            <a:srgbClr val="01435F"/>
                          </a:solidFill>
                          <a:effectLst/>
                          <a:highlight>
                            <a:srgbClr val="E4EEF3"/>
                          </a:highlight>
                        </a:rPr>
                        <a:t>giảm nội tại biến xuống một đơn vị</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a:solidFill>
                            <a:srgbClr val="01435F"/>
                          </a:solidFill>
                          <a:effectLst/>
                          <a:highlight>
                            <a:srgbClr val="E4EEF3"/>
                          </a:highlight>
                        </a:rPr>
                        <a:t>a.dec()</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a:solidFill>
                            <a:srgbClr val="01435F"/>
                          </a:solidFill>
                          <a:effectLst/>
                          <a:highlight>
                            <a:srgbClr val="E4EEF3"/>
                          </a:highlight>
                        </a:rPr>
                        <a:t>x=5</a:t>
                      </a:r>
                      <a:br>
                        <a:rPr lang="en-US">
                          <a:solidFill>
                            <a:srgbClr val="01435F"/>
                          </a:solidFill>
                          <a:effectLst/>
                          <a:highlight>
                            <a:srgbClr val="E4EEF3"/>
                          </a:highlight>
                        </a:rPr>
                      </a:br>
                      <a:r>
                        <a:rPr lang="en-US">
                          <a:solidFill>
                            <a:srgbClr val="01435F"/>
                          </a:solidFill>
                          <a:effectLst/>
                          <a:highlight>
                            <a:srgbClr val="E4EEF3"/>
                          </a:highlight>
                        </a:rPr>
                        <a:t>x–==&gt;x=4</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697071504"/>
                  </a:ext>
                </a:extLst>
              </a:tr>
            </a:tbl>
          </a:graphicData>
        </a:graphic>
      </p:graphicFrame>
    </p:spTree>
    <p:extLst>
      <p:ext uri="{BB962C8B-B14F-4D97-AF65-F5344CB8AC3E}">
        <p14:creationId xmlns:p14="http://schemas.microsoft.com/office/powerpoint/2010/main" val="177500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292608" y="292608"/>
            <a:ext cx="85038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
              <a:t>Toán tử tăng dần/giảm dần</a:t>
            </a:r>
            <a:endParaRPr/>
          </a:p>
        </p:txBody>
      </p:sp>
      <p:sp>
        <p:nvSpPr>
          <p:cNvPr id="4" name="TextBox 3">
            <a:extLst>
              <a:ext uri="{FF2B5EF4-FFF2-40B4-BE49-F238E27FC236}">
                <a16:creationId xmlns:a16="http://schemas.microsoft.com/office/drawing/2014/main" id="{8D5CEEB8-0D13-9548-26E1-595356C5E627}"/>
              </a:ext>
            </a:extLst>
          </p:cNvPr>
          <p:cNvSpPr txBox="1"/>
          <p:nvPr/>
        </p:nvSpPr>
        <p:spPr>
          <a:xfrm>
            <a:off x="384562" y="1132481"/>
            <a:ext cx="8186870" cy="3289555"/>
          </a:xfrm>
          <a:prstGeom prst="rect">
            <a:avLst/>
          </a:prstGeom>
          <a:noFill/>
        </p:spPr>
        <p:txBody>
          <a:bodyPr wrap="square">
            <a:spAutoFit/>
          </a:bodyPr>
          <a:lstStyle/>
          <a:p>
            <a:pPr algn="just">
              <a:lnSpc>
                <a:spcPct val="150000"/>
              </a:lnSpc>
            </a:pPr>
            <a:r>
              <a:rPr lang="vi-VN">
                <a:solidFill>
                  <a:srgbClr val="333333"/>
                </a:solidFill>
                <a:highlight>
                  <a:srgbClr val="FEFEFE"/>
                </a:highlight>
                <a:latin typeface="Open Sans" panose="020B0606030504020204" pitchFamily="34" charset="0"/>
                <a:ea typeface="Open Sans" panose="020B0606030504020204" pitchFamily="34" charset="0"/>
                <a:cs typeface="Open Sans" panose="020B0606030504020204" pitchFamily="34" charset="0"/>
              </a:rPr>
              <a:t>H</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àm </a:t>
            </a:r>
            <a:r>
              <a:rPr lang="vi-VN" b="1"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inc() </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và </a:t>
            </a:r>
            <a:r>
              <a:rPr lang="vi-VN" b="1"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dec()</a:t>
            </a: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sẽ không làm thay đổi (tăng hay giảm) giá trị của biến, ta cần có biến khác để lưu giá trị bị thay đổi.</a:t>
            </a:r>
          </a:p>
          <a:p>
            <a:pPr algn="just">
              <a:lnSpc>
                <a:spcPct val="150000"/>
              </a:lnSpc>
            </a:pP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Với toán tử tăng dần và giảm dần này thì việc đặt ++ hay -- đằng trước và đằng sau biến có ý nghĩa khác nhau trong một biểu thức phức tạp, thông thường nó sẽ hoạt động theo nguyên tắc (có một số trường hợp đặc biệt phá vỡ nguyên tắc này ta không xét tới vì nó vô cùng hiếm gặp, chủ yếu do Testing Problem):</a:t>
            </a:r>
          </a:p>
          <a:p>
            <a:pPr algn="just">
              <a:lnSpc>
                <a:spcPct val="150000"/>
              </a:lnSpc>
              <a:buFont typeface="Arial" panose="020B0604020202020204" pitchFamily="34" charset="0"/>
              <a:buChar char="•"/>
            </a:pP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Bước 1: Ưu tiên xử lý Prefix trước (các ++ hay -- đặt trước biến)</a:t>
            </a:r>
          </a:p>
          <a:p>
            <a:pPr algn="just">
              <a:lnSpc>
                <a:spcPct val="150000"/>
              </a:lnSpc>
              <a:buFont typeface="Arial" panose="020B0604020202020204" pitchFamily="34" charset="0"/>
              <a:buChar char="•"/>
            </a:pP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Bước 2: Tính toán các phép toán còn lại trong biểu thức</a:t>
            </a:r>
          </a:p>
          <a:p>
            <a:pPr algn="just">
              <a:lnSpc>
                <a:spcPct val="150000"/>
              </a:lnSpc>
              <a:buFont typeface="Arial" panose="020B0604020202020204" pitchFamily="34" charset="0"/>
              <a:buChar char="•"/>
            </a:pP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Bước 3: Gán giá trị ở bước 2 cho biến lưu trữ kết quả ở bên trái dấu bằng</a:t>
            </a:r>
          </a:p>
          <a:p>
            <a:pPr algn="just">
              <a:lnSpc>
                <a:spcPct val="150000"/>
              </a:lnSpc>
              <a:buFont typeface="Arial" panose="020B0604020202020204" pitchFamily="34" charset="0"/>
              <a:buChar char="•"/>
            </a:pPr>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 Bước 4: Xử lý Post fix (các ++ hay -- đặt sau biến)</a:t>
            </a:r>
          </a:p>
        </p:txBody>
      </p:sp>
    </p:spTree>
    <p:extLst>
      <p:ext uri="{BB962C8B-B14F-4D97-AF65-F5344CB8AC3E}">
        <p14:creationId xmlns:p14="http://schemas.microsoft.com/office/powerpoint/2010/main" val="890543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292608" y="292608"/>
            <a:ext cx="85038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
              <a:t>Toán tử tăng dần/giảm dần</a:t>
            </a:r>
            <a:endParaRPr/>
          </a:p>
        </p:txBody>
      </p:sp>
      <p:cxnSp>
        <p:nvCxnSpPr>
          <p:cNvPr id="10" name="Straight Arrow Connector 9">
            <a:extLst>
              <a:ext uri="{FF2B5EF4-FFF2-40B4-BE49-F238E27FC236}">
                <a16:creationId xmlns:a16="http://schemas.microsoft.com/office/drawing/2014/main" id="{31998987-1686-D2C7-F2E3-A393A45CE0E4}"/>
              </a:ext>
            </a:extLst>
          </p:cNvPr>
          <p:cNvCxnSpPr>
            <a:cxnSpLocks/>
          </p:cNvCxnSpPr>
          <p:nvPr/>
        </p:nvCxnSpPr>
        <p:spPr>
          <a:xfrm>
            <a:off x="4413903" y="2571750"/>
            <a:ext cx="146987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D20C4C65-9006-5817-D175-5034A857C54B}"/>
              </a:ext>
            </a:extLst>
          </p:cNvPr>
          <p:cNvSpPr txBox="1"/>
          <p:nvPr/>
        </p:nvSpPr>
        <p:spPr>
          <a:xfrm>
            <a:off x="482838" y="1232922"/>
            <a:ext cx="4572000" cy="2677656"/>
          </a:xfrm>
          <a:prstGeom prst="rect">
            <a:avLst/>
          </a:prstGeom>
          <a:noFill/>
        </p:spPr>
        <p:txBody>
          <a:bodyPr wrap="square">
            <a:spAutoFit/>
          </a:bodyPr>
          <a:lstStyle/>
          <a:p>
            <a:r>
              <a:rPr lang="en-US" sz="1400">
                <a:solidFill>
                  <a:srgbClr val="0033B3"/>
                </a:solidFill>
                <a:effectLst/>
                <a:highlight>
                  <a:srgbClr val="FFFFFF"/>
                </a:highlight>
                <a:latin typeface="JetBrains Mono" panose="02000009000000000000" pitchFamily="49" charset="0"/>
              </a:rPr>
              <a:t>fun </a:t>
            </a:r>
            <a:r>
              <a:rPr lang="en-US" sz="1400">
                <a:solidFill>
                  <a:srgbClr val="00627A"/>
                </a:solidFill>
                <a:effectLst/>
                <a:highlight>
                  <a:srgbClr val="FFFFFF"/>
                </a:highlight>
                <a:latin typeface="JetBrains Mono" panose="02000009000000000000" pitchFamily="49" charset="0"/>
              </a:rPr>
              <a:t>main</a:t>
            </a:r>
            <a:r>
              <a:rPr lang="en-US" sz="1400">
                <a:solidFill>
                  <a:srgbClr val="080808"/>
                </a:solidFill>
                <a:effectLst/>
                <a:highlight>
                  <a:srgbClr val="FFFFFF"/>
                </a:highlight>
                <a:latin typeface="JetBrains Mono" panose="02000009000000000000" pitchFamily="49" charset="0"/>
              </a:rPr>
              <a:t>() {</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a:solidFill>
                  <a:srgbClr val="0033B3"/>
                </a:solidFill>
                <a:effectLst/>
                <a:highlight>
                  <a:srgbClr val="FFFFFF"/>
                </a:highlight>
                <a:latin typeface="JetBrains Mono" panose="02000009000000000000" pitchFamily="49" charset="0"/>
              </a:rPr>
              <a:t>var </a:t>
            </a:r>
            <a:r>
              <a:rPr lang="en-US" sz="1400">
                <a:solidFill>
                  <a:srgbClr val="000000"/>
                </a:solidFill>
                <a:effectLst/>
                <a:highlight>
                  <a:srgbClr val="FFFFFF"/>
                </a:highlight>
                <a:latin typeface="JetBrains Mono" panose="02000009000000000000" pitchFamily="49" charset="0"/>
              </a:rPr>
              <a:t>a </a:t>
            </a:r>
            <a:r>
              <a:rPr lang="en-US" sz="1400">
                <a:solidFill>
                  <a:srgbClr val="080808"/>
                </a:solidFill>
                <a:effectLst/>
                <a:highlight>
                  <a:srgbClr val="FFFFFF"/>
                </a:highlight>
                <a:latin typeface="JetBrains Mono" panose="02000009000000000000" pitchFamily="49" charset="0"/>
              </a:rPr>
              <a:t>= </a:t>
            </a:r>
            <a:r>
              <a:rPr lang="en-US" sz="1400">
                <a:solidFill>
                  <a:srgbClr val="1750EB"/>
                </a:solidFill>
                <a:effectLst/>
                <a:highlight>
                  <a:srgbClr val="FFFFFF"/>
                </a:highlight>
                <a:latin typeface="JetBrains Mono" panose="02000009000000000000" pitchFamily="49" charset="0"/>
              </a:rPr>
              <a:t>5</a:t>
            </a:r>
            <a:br>
              <a:rPr lang="en-US" sz="1400">
                <a:solidFill>
                  <a:srgbClr val="1750EB"/>
                </a:solidFill>
                <a:effectLst/>
                <a:highlight>
                  <a:srgbClr val="FFFFFF"/>
                </a:highlight>
                <a:latin typeface="JetBrains Mono" panose="02000009000000000000" pitchFamily="49" charset="0"/>
              </a:rPr>
            </a:br>
            <a:r>
              <a:rPr lang="en-US" sz="1400">
                <a:solidFill>
                  <a:srgbClr val="1750EB"/>
                </a:solidFill>
                <a:effectLst/>
                <a:highlight>
                  <a:srgbClr val="FFFFFF"/>
                </a:highlight>
                <a:latin typeface="JetBrains Mono" panose="02000009000000000000" pitchFamily="49" charset="0"/>
              </a:rPr>
              <a:t>    </a:t>
            </a:r>
            <a:r>
              <a:rPr lang="en-US" sz="1400">
                <a:solidFill>
                  <a:srgbClr val="0033B3"/>
                </a:solidFill>
                <a:effectLst/>
                <a:highlight>
                  <a:srgbClr val="FFFFFF"/>
                </a:highlight>
                <a:latin typeface="JetBrains Mono" panose="02000009000000000000" pitchFamily="49" charset="0"/>
              </a:rPr>
              <a:t>var </a:t>
            </a:r>
            <a:r>
              <a:rPr lang="en-US" sz="1400">
                <a:solidFill>
                  <a:srgbClr val="000000"/>
                </a:solidFill>
                <a:effectLst/>
                <a:highlight>
                  <a:srgbClr val="FFFFFF"/>
                </a:highlight>
                <a:latin typeface="JetBrains Mono" panose="02000009000000000000" pitchFamily="49" charset="0"/>
              </a:rPr>
              <a:t>b </a:t>
            </a:r>
            <a:r>
              <a:rPr lang="en-US" sz="1400">
                <a:solidFill>
                  <a:srgbClr val="080808"/>
                </a:solidFill>
                <a:effectLst/>
                <a:highlight>
                  <a:srgbClr val="FFFFFF"/>
                </a:highlight>
                <a:latin typeface="JetBrains Mono" panose="02000009000000000000" pitchFamily="49" charset="0"/>
              </a:rPr>
              <a:t>= </a:t>
            </a:r>
            <a:r>
              <a:rPr lang="en-US" sz="1400">
                <a:solidFill>
                  <a:srgbClr val="1750EB"/>
                </a:solidFill>
                <a:effectLst/>
                <a:highlight>
                  <a:srgbClr val="FFFFFF"/>
                </a:highlight>
                <a:latin typeface="JetBrains Mono" panose="02000009000000000000" pitchFamily="49" charset="0"/>
              </a:rPr>
              <a:t>8</a:t>
            </a:r>
            <a:br>
              <a:rPr lang="en-US" sz="1400">
                <a:solidFill>
                  <a:srgbClr val="1750EB"/>
                </a:solidFill>
                <a:effectLst/>
                <a:highlight>
                  <a:srgbClr val="FFFFFF"/>
                </a:highlight>
                <a:latin typeface="JetBrains Mono" panose="02000009000000000000" pitchFamily="49" charset="0"/>
              </a:rPr>
            </a:br>
            <a:r>
              <a:rPr lang="en-US" sz="1400">
                <a:solidFill>
                  <a:srgbClr val="1750EB"/>
                </a:solidFill>
                <a:effectLst/>
                <a:highlight>
                  <a:srgbClr val="FFFFFF"/>
                </a:highlight>
                <a:latin typeface="JetBrains Mono" panose="02000009000000000000" pitchFamily="49" charset="0"/>
              </a:rPr>
              <a:t>    </a:t>
            </a:r>
            <a:r>
              <a:rPr lang="en-US" sz="1400">
                <a:solidFill>
                  <a:srgbClr val="0033B3"/>
                </a:solidFill>
                <a:effectLst/>
                <a:highlight>
                  <a:srgbClr val="FFFFFF"/>
                </a:highlight>
                <a:latin typeface="JetBrains Mono" panose="02000009000000000000" pitchFamily="49" charset="0"/>
              </a:rPr>
              <a:t>var </a:t>
            </a:r>
            <a:r>
              <a:rPr lang="en-US" sz="1400">
                <a:solidFill>
                  <a:srgbClr val="000000"/>
                </a:solidFill>
                <a:effectLst/>
                <a:highlight>
                  <a:srgbClr val="FFFFFF"/>
                </a:highlight>
                <a:latin typeface="JetBrains Mono" panose="02000009000000000000" pitchFamily="49" charset="0"/>
              </a:rPr>
              <a:t>c </a:t>
            </a:r>
            <a:r>
              <a:rPr lang="en-US" sz="1400">
                <a:solidFill>
                  <a:srgbClr val="080808"/>
                </a:solidFill>
                <a:effectLst/>
                <a:highlight>
                  <a:srgbClr val="FFFFFF"/>
                </a:highlight>
                <a:latin typeface="JetBrains Mono" panose="02000009000000000000" pitchFamily="49" charset="0"/>
              </a:rPr>
              <a:t>= </a:t>
            </a:r>
            <a:r>
              <a:rPr lang="en-US" sz="1400">
                <a:solidFill>
                  <a:srgbClr val="1750EB"/>
                </a:solidFill>
                <a:effectLst/>
                <a:highlight>
                  <a:srgbClr val="FFFFFF"/>
                </a:highlight>
                <a:latin typeface="JetBrains Mono" panose="02000009000000000000" pitchFamily="49" charset="0"/>
              </a:rPr>
              <a:t>2</a:t>
            </a:r>
            <a:br>
              <a:rPr lang="en-US" sz="1400">
                <a:solidFill>
                  <a:srgbClr val="1750EB"/>
                </a:solidFill>
                <a:effectLst/>
                <a:highlight>
                  <a:srgbClr val="FFFFFF"/>
                </a:highlight>
                <a:latin typeface="JetBrains Mono" panose="02000009000000000000" pitchFamily="49" charset="0"/>
              </a:rPr>
            </a:br>
            <a:r>
              <a:rPr lang="en-US" sz="1400">
                <a:solidFill>
                  <a:srgbClr val="1750EB"/>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a</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b</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a:solidFill>
                  <a:srgbClr val="0033B3"/>
                </a:solidFill>
                <a:effectLst/>
                <a:highlight>
                  <a:srgbClr val="FFFFFF"/>
                </a:highlight>
                <a:latin typeface="JetBrains Mono" panose="02000009000000000000" pitchFamily="49" charset="0"/>
              </a:rPr>
              <a:t>val </a:t>
            </a:r>
            <a:r>
              <a:rPr lang="en-US" sz="1400">
                <a:solidFill>
                  <a:srgbClr val="000000"/>
                </a:solidFill>
                <a:effectLst/>
                <a:highlight>
                  <a:srgbClr val="FFFFFF"/>
                </a:highlight>
                <a:latin typeface="JetBrains Mono" panose="02000009000000000000" pitchFamily="49" charset="0"/>
              </a:rPr>
              <a:t>z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a</a:t>
            </a:r>
            <a:r>
              <a:rPr lang="en-US" sz="1400">
                <a:solidFill>
                  <a:srgbClr val="080808"/>
                </a:solidFill>
                <a:effectLst/>
                <a:highlight>
                  <a:srgbClr val="FFFFFF"/>
                </a:highlight>
                <a:latin typeface="JetBrains Mono" panose="02000009000000000000" pitchFamily="49" charset="0"/>
              </a:rPr>
              <a:t>++ + ++</a:t>
            </a:r>
            <a:r>
              <a:rPr lang="en-US" sz="1400">
                <a:solidFill>
                  <a:srgbClr val="000000"/>
                </a:solidFill>
                <a:effectLst/>
                <a:highlight>
                  <a:srgbClr val="FFFFFF"/>
                </a:highlight>
                <a:latin typeface="JetBrains Mono" panose="02000009000000000000" pitchFamily="49" charset="0"/>
              </a:rPr>
              <a:t>b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c </a:t>
            </a:r>
            <a:r>
              <a:rPr lang="en-US" sz="1400">
                <a:solidFill>
                  <a:srgbClr val="080808"/>
                </a:solidFill>
                <a:effectLst/>
                <a:highlight>
                  <a:srgbClr val="FFFFFF"/>
                </a:highlight>
                <a:latin typeface="JetBrains Mono" panose="02000009000000000000" pitchFamily="49" charset="0"/>
              </a:rPr>
              <a:t>+ </a:t>
            </a:r>
            <a:r>
              <a:rPr lang="en-US" sz="1400">
                <a:solidFill>
                  <a:srgbClr val="1750EB"/>
                </a:solidFill>
                <a:effectLst/>
                <a:highlight>
                  <a:srgbClr val="FFFFFF"/>
                </a:highlight>
                <a:latin typeface="JetBrains Mono" panose="02000009000000000000" pitchFamily="49" charset="0"/>
              </a:rPr>
              <a:t>7</a:t>
            </a:r>
            <a:br>
              <a:rPr lang="en-US" sz="1400">
                <a:solidFill>
                  <a:srgbClr val="1750EB"/>
                </a:solidFill>
                <a:effectLst/>
                <a:highlight>
                  <a:srgbClr val="FFFFFF"/>
                </a:highlight>
                <a:latin typeface="JetBrains Mono" panose="02000009000000000000" pitchFamily="49" charset="0"/>
              </a:rPr>
            </a:br>
            <a:r>
              <a:rPr lang="en-US" sz="1400">
                <a:solidFill>
                  <a:srgbClr val="1750EB"/>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67D17"/>
                </a:solidFill>
                <a:effectLst/>
                <a:highlight>
                  <a:srgbClr val="FFFFFF"/>
                </a:highlight>
                <a:latin typeface="JetBrains Mono" panose="02000009000000000000" pitchFamily="49" charset="0"/>
              </a:rPr>
              <a:t>"a="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a</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67D17"/>
                </a:solidFill>
                <a:effectLst/>
                <a:highlight>
                  <a:srgbClr val="FFFFFF"/>
                </a:highlight>
                <a:latin typeface="JetBrains Mono" panose="02000009000000000000" pitchFamily="49" charset="0"/>
              </a:rPr>
              <a:t>"b="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b</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67D17"/>
                </a:solidFill>
                <a:effectLst/>
                <a:highlight>
                  <a:srgbClr val="FFFFFF"/>
                </a:highlight>
                <a:latin typeface="JetBrains Mono" panose="02000009000000000000" pitchFamily="49" charset="0"/>
              </a:rPr>
              <a:t>"c="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c</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    </a:t>
            </a:r>
            <a:r>
              <a:rPr lang="en-US" sz="1400" i="1">
                <a:solidFill>
                  <a:srgbClr val="00627A"/>
                </a:solidFill>
                <a:effectLst/>
                <a:highlight>
                  <a:srgbClr val="FFFFFF"/>
                </a:highlight>
                <a:latin typeface="JetBrains Mono" panose="02000009000000000000" pitchFamily="49" charset="0"/>
              </a:rPr>
              <a:t>println</a:t>
            </a:r>
            <a:r>
              <a:rPr lang="en-US" sz="1400">
                <a:solidFill>
                  <a:srgbClr val="080808"/>
                </a:solidFill>
                <a:effectLst/>
                <a:highlight>
                  <a:srgbClr val="FFFFFF"/>
                </a:highlight>
                <a:latin typeface="JetBrains Mono" panose="02000009000000000000" pitchFamily="49" charset="0"/>
              </a:rPr>
              <a:t>(</a:t>
            </a:r>
            <a:r>
              <a:rPr lang="en-US" sz="1400">
                <a:solidFill>
                  <a:srgbClr val="067D17"/>
                </a:solidFill>
                <a:effectLst/>
                <a:highlight>
                  <a:srgbClr val="FFFFFF"/>
                </a:highlight>
                <a:latin typeface="JetBrains Mono" panose="02000009000000000000" pitchFamily="49" charset="0"/>
              </a:rPr>
              <a:t>"z=" </a:t>
            </a:r>
            <a:r>
              <a:rPr lang="en-US" sz="1400">
                <a:solidFill>
                  <a:srgbClr val="080808"/>
                </a:solidFill>
                <a:effectLst/>
                <a:highlight>
                  <a:srgbClr val="FFFFFF"/>
                </a:highlight>
                <a:latin typeface="JetBrains Mono" panose="02000009000000000000" pitchFamily="49" charset="0"/>
              </a:rPr>
              <a:t>+ </a:t>
            </a:r>
            <a:r>
              <a:rPr lang="en-US" sz="1400">
                <a:solidFill>
                  <a:srgbClr val="000000"/>
                </a:solidFill>
                <a:effectLst/>
                <a:highlight>
                  <a:srgbClr val="FFFFFF"/>
                </a:highlight>
                <a:latin typeface="JetBrains Mono" panose="02000009000000000000" pitchFamily="49" charset="0"/>
              </a:rPr>
              <a:t>z</a:t>
            </a:r>
            <a:r>
              <a:rPr lang="en-US" sz="1400">
                <a:solidFill>
                  <a:srgbClr val="080808"/>
                </a:solidFill>
                <a:effectLst/>
                <a:highlight>
                  <a:srgbClr val="FFFFFF"/>
                </a:highlight>
                <a:latin typeface="JetBrains Mono" panose="02000009000000000000" pitchFamily="49" charset="0"/>
              </a:rPr>
              <a:t>)</a:t>
            </a:r>
            <a:br>
              <a:rPr lang="en-US" sz="1400">
                <a:solidFill>
                  <a:srgbClr val="080808"/>
                </a:solidFill>
                <a:effectLst/>
                <a:highlight>
                  <a:srgbClr val="FFFFFF"/>
                </a:highlight>
                <a:latin typeface="JetBrains Mono" panose="02000009000000000000" pitchFamily="49" charset="0"/>
              </a:rPr>
            </a:br>
            <a:r>
              <a:rPr lang="en-US" sz="1400">
                <a:solidFill>
                  <a:srgbClr val="080808"/>
                </a:solidFill>
                <a:effectLst/>
                <a:highlight>
                  <a:srgbClr val="FFFFFF"/>
                </a:highlight>
                <a:latin typeface="JetBrains Mono" panose="02000009000000000000" pitchFamily="49" charset="0"/>
              </a:rPr>
              <a:t>}</a:t>
            </a:r>
          </a:p>
        </p:txBody>
      </p:sp>
      <p:pic>
        <p:nvPicPr>
          <p:cNvPr id="7" name="Picture 6" descr="A black numbers on a white background&#10;&#10;Description automatically generated">
            <a:extLst>
              <a:ext uri="{FF2B5EF4-FFF2-40B4-BE49-F238E27FC236}">
                <a16:creationId xmlns:a16="http://schemas.microsoft.com/office/drawing/2014/main" id="{F9E8530E-9B42-5823-D65B-FF4403E4DBE6}"/>
              </a:ext>
            </a:extLst>
          </p:cNvPr>
          <p:cNvPicPr>
            <a:picLocks noChangeAspect="1"/>
          </p:cNvPicPr>
          <p:nvPr/>
        </p:nvPicPr>
        <p:blipFill>
          <a:blip r:embed="rId3"/>
          <a:stretch>
            <a:fillRect/>
          </a:stretch>
        </p:blipFill>
        <p:spPr>
          <a:xfrm>
            <a:off x="6286441" y="2025650"/>
            <a:ext cx="673100" cy="1092200"/>
          </a:xfrm>
          <a:prstGeom prst="rect">
            <a:avLst/>
          </a:prstGeom>
        </p:spPr>
      </p:pic>
    </p:spTree>
    <p:extLst>
      <p:ext uri="{BB962C8B-B14F-4D97-AF65-F5344CB8AC3E}">
        <p14:creationId xmlns:p14="http://schemas.microsoft.com/office/powerpoint/2010/main" val="1198080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292608" y="292608"/>
            <a:ext cx="85038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
              <a:t>Độ ưu tiên toán tử</a:t>
            </a:r>
            <a:endParaRPr/>
          </a:p>
        </p:txBody>
      </p:sp>
      <p:sp>
        <p:nvSpPr>
          <p:cNvPr id="3" name="TextBox 2">
            <a:extLst>
              <a:ext uri="{FF2B5EF4-FFF2-40B4-BE49-F238E27FC236}">
                <a16:creationId xmlns:a16="http://schemas.microsoft.com/office/drawing/2014/main" id="{102A0D50-A3CB-CA3C-6FEC-07A960D76957}"/>
              </a:ext>
            </a:extLst>
          </p:cNvPr>
          <p:cNvSpPr txBox="1"/>
          <p:nvPr/>
        </p:nvSpPr>
        <p:spPr>
          <a:xfrm>
            <a:off x="292608" y="996196"/>
            <a:ext cx="8586472" cy="738664"/>
          </a:xfrm>
          <a:prstGeom prst="rect">
            <a:avLst/>
          </a:prstGeom>
          <a:noFill/>
        </p:spPr>
        <p:txBody>
          <a:bodyPr wrap="square">
            <a:spAutoFit/>
          </a:bodyPr>
          <a:lstStyle/>
          <a:p>
            <a:pPr algn="just"/>
            <a:r>
              <a:rPr lang="vi-VN" b="0" i="0">
                <a:solidFill>
                  <a:srgbClr val="333333"/>
                </a:solidFill>
                <a:effectLst/>
                <a:highlight>
                  <a:srgbClr val="FEFEFE"/>
                </a:highlight>
                <a:latin typeface="Open Sans" panose="020B0606030504020204" pitchFamily="34" charset="0"/>
                <a:ea typeface="Open Sans" panose="020B0606030504020204" pitchFamily="34" charset="0"/>
                <a:cs typeface="Open Sans" panose="020B0606030504020204" pitchFamily="34" charset="0"/>
              </a:rPr>
              <a:t>Kotlin có ràng buộc thứ tự ưu tiên của các toán tử. Tuy nhiên tốt nhất là các bạn hay điều khiển nó bằng cách dùng cặp ngoặc tròn ( ) để nó rõ nghĩa hơn. Bảng dưới đây để tham khảo độ ưu tiên từ cao xuống thấp (tuy nhiên có thể quên nó đi mà hãy dùng ngoặc tròn () để chỉ định rõ).</a:t>
            </a:r>
            <a:endParaRPr lang="en-VN">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5" name="Table 4">
            <a:extLst>
              <a:ext uri="{FF2B5EF4-FFF2-40B4-BE49-F238E27FC236}">
                <a16:creationId xmlns:a16="http://schemas.microsoft.com/office/drawing/2014/main" id="{2276A45E-B4DC-5EA6-8C9B-F416DF95C1EC}"/>
              </a:ext>
            </a:extLst>
          </p:cNvPr>
          <p:cNvGraphicFramePr>
            <a:graphicFrameLocks noGrp="1"/>
          </p:cNvGraphicFramePr>
          <p:nvPr>
            <p:extLst>
              <p:ext uri="{D42A27DB-BD31-4B8C-83A1-F6EECF244321}">
                <p14:modId xmlns:p14="http://schemas.microsoft.com/office/powerpoint/2010/main" val="2876584391"/>
              </p:ext>
            </p:extLst>
          </p:nvPr>
        </p:nvGraphicFramePr>
        <p:xfrm>
          <a:off x="1907952" y="2120384"/>
          <a:ext cx="5905500" cy="2026920"/>
        </p:xfrm>
        <a:graphic>
          <a:graphicData uri="http://schemas.openxmlformats.org/drawingml/2006/table">
            <a:tbl>
              <a:tblPr/>
              <a:tblGrid>
                <a:gridCol w="1476182">
                  <a:extLst>
                    <a:ext uri="{9D8B030D-6E8A-4147-A177-3AD203B41FA5}">
                      <a16:colId xmlns:a16="http://schemas.microsoft.com/office/drawing/2014/main" val="3173445429"/>
                    </a:ext>
                  </a:extLst>
                </a:gridCol>
                <a:gridCol w="1794617">
                  <a:extLst>
                    <a:ext uri="{9D8B030D-6E8A-4147-A177-3AD203B41FA5}">
                      <a16:colId xmlns:a16="http://schemas.microsoft.com/office/drawing/2014/main" val="533373998"/>
                    </a:ext>
                  </a:extLst>
                </a:gridCol>
                <a:gridCol w="2634701">
                  <a:extLst>
                    <a:ext uri="{9D8B030D-6E8A-4147-A177-3AD203B41FA5}">
                      <a16:colId xmlns:a16="http://schemas.microsoft.com/office/drawing/2014/main" val="4243477522"/>
                    </a:ext>
                  </a:extLst>
                </a:gridCol>
              </a:tblGrid>
              <a:tr h="0">
                <a:tc>
                  <a:txBody>
                    <a:bodyPr/>
                    <a:lstStyle/>
                    <a:p>
                      <a:r>
                        <a:rPr lang="vi-VN" b="1">
                          <a:solidFill>
                            <a:srgbClr val="01435F"/>
                          </a:solidFill>
                          <a:effectLst/>
                          <a:highlight>
                            <a:srgbClr val="E4EEF3"/>
                          </a:highlight>
                        </a:rPr>
                        <a:t>Thứ tự ưu tiên</a:t>
                      </a:r>
                      <a:endParaRPr lang="vi-VN">
                        <a:solidFill>
                          <a:srgbClr val="01435F"/>
                        </a:solidFill>
                        <a:effectLst/>
                        <a:highlight>
                          <a:srgbClr val="E4EEF3"/>
                        </a:highlight>
                      </a:endParaRP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a:noFill/>
                    </a:lnT>
                    <a:lnB w="9525" cap="flat" cmpd="sng" algn="ctr">
                      <a:solidFill>
                        <a:srgbClr val="88C7E2"/>
                      </a:solidFill>
                      <a:prstDash val="solid"/>
                      <a:round/>
                      <a:headEnd type="none" w="med" len="med"/>
                      <a:tailEnd type="none" w="med" len="med"/>
                    </a:lnB>
                    <a:solidFill>
                      <a:srgbClr val="E4EEF3"/>
                    </a:solidFill>
                  </a:tcPr>
                </a:tc>
                <a:tc>
                  <a:txBody>
                    <a:bodyPr/>
                    <a:lstStyle/>
                    <a:p>
                      <a:r>
                        <a:rPr lang="en-US" b="1">
                          <a:solidFill>
                            <a:srgbClr val="01435F"/>
                          </a:solidFill>
                          <a:effectLst/>
                          <a:highlight>
                            <a:srgbClr val="E4EEF3"/>
                          </a:highlight>
                        </a:rPr>
                        <a:t>Toán tử</a:t>
                      </a:r>
                      <a:endParaRPr lang="en-US">
                        <a:solidFill>
                          <a:srgbClr val="01435F"/>
                        </a:solidFill>
                        <a:effectLst/>
                        <a:highlight>
                          <a:srgbClr val="E4EEF3"/>
                        </a:highlight>
                      </a:endParaRP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a:noFill/>
                    </a:lnT>
                    <a:lnB w="9525" cap="flat" cmpd="sng" algn="ctr">
                      <a:solidFill>
                        <a:srgbClr val="88C7E2"/>
                      </a:solidFill>
                      <a:prstDash val="solid"/>
                      <a:round/>
                      <a:headEnd type="none" w="med" len="med"/>
                      <a:tailEnd type="none" w="med" len="med"/>
                    </a:lnB>
                    <a:solidFill>
                      <a:srgbClr val="E4EEF3"/>
                    </a:solidFill>
                  </a:tcPr>
                </a:tc>
                <a:tc>
                  <a:txBody>
                    <a:bodyPr/>
                    <a:lstStyle/>
                    <a:p>
                      <a:r>
                        <a:rPr lang="en-US" b="1">
                          <a:solidFill>
                            <a:srgbClr val="01435F"/>
                          </a:solidFill>
                          <a:effectLst/>
                          <a:highlight>
                            <a:srgbClr val="E4EEF3"/>
                          </a:highlight>
                        </a:rPr>
                        <a:t>Miêu tả</a:t>
                      </a:r>
                      <a:endParaRPr lang="en-US">
                        <a:solidFill>
                          <a:srgbClr val="01435F"/>
                        </a:solidFill>
                        <a:effectLst/>
                        <a:highlight>
                          <a:srgbClr val="E4EEF3"/>
                        </a:highlight>
                      </a:endParaRP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a:noFill/>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3668819889"/>
                  </a:ext>
                </a:extLst>
              </a:tr>
              <a:tr h="0">
                <a:tc>
                  <a:txBody>
                    <a:bodyPr/>
                    <a:lstStyle/>
                    <a:p>
                      <a:r>
                        <a:rPr lang="en-VN">
                          <a:solidFill>
                            <a:srgbClr val="01435F"/>
                          </a:solidFill>
                          <a:effectLst/>
                          <a:highlight>
                            <a:srgbClr val="E4EEF3"/>
                          </a:highlight>
                        </a:rPr>
                        <a:t>1</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VN">
                          <a:solidFill>
                            <a:srgbClr val="01435F"/>
                          </a:solidFill>
                          <a:effectLst/>
                          <a:highlight>
                            <a:srgbClr val="E4EEF3"/>
                          </a:highlight>
                        </a:rPr>
                        <a:t>* / %</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vi-VN">
                          <a:solidFill>
                            <a:srgbClr val="01435F"/>
                          </a:solidFill>
                          <a:effectLst/>
                          <a:highlight>
                            <a:srgbClr val="E4EEF3"/>
                          </a:highlight>
                        </a:rPr>
                        <a:t>Phép nhân, chia, lấy phần dư</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965771412"/>
                  </a:ext>
                </a:extLst>
              </a:tr>
              <a:tr h="0">
                <a:tc>
                  <a:txBody>
                    <a:bodyPr/>
                    <a:lstStyle/>
                    <a:p>
                      <a:r>
                        <a:rPr lang="en-VN">
                          <a:solidFill>
                            <a:srgbClr val="01435F"/>
                          </a:solidFill>
                          <a:effectLst/>
                          <a:highlight>
                            <a:srgbClr val="E4EEF3"/>
                          </a:highlight>
                        </a:rPr>
                        <a:t>2</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VN">
                          <a:solidFill>
                            <a:srgbClr val="01435F"/>
                          </a:solidFill>
                          <a:effectLst/>
                          <a:highlight>
                            <a:srgbClr val="E4EEF3"/>
                          </a:highlight>
                        </a:rPr>
                        <a:t>+ –</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a:solidFill>
                            <a:srgbClr val="01435F"/>
                          </a:solidFill>
                          <a:effectLst/>
                          <a:highlight>
                            <a:srgbClr val="E4EEF3"/>
                          </a:highlight>
                        </a:rPr>
                        <a:t>Toán tử Cộng, Trừ</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1790385939"/>
                  </a:ext>
                </a:extLst>
              </a:tr>
              <a:tr h="0">
                <a:tc>
                  <a:txBody>
                    <a:bodyPr/>
                    <a:lstStyle/>
                    <a:p>
                      <a:r>
                        <a:rPr lang="en-VN">
                          <a:solidFill>
                            <a:srgbClr val="01435F"/>
                          </a:solidFill>
                          <a:effectLst/>
                          <a:highlight>
                            <a:srgbClr val="E4EEF3"/>
                          </a:highlight>
                        </a:rPr>
                        <a:t>3</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VN">
                          <a:solidFill>
                            <a:srgbClr val="01435F"/>
                          </a:solidFill>
                          <a:effectLst/>
                          <a:highlight>
                            <a:srgbClr val="E4EEF3"/>
                          </a:highlight>
                        </a:rPr>
                        <a:t>&lt;= &lt; &gt; &gt;=</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a:solidFill>
                            <a:srgbClr val="01435F"/>
                          </a:solidFill>
                          <a:effectLst/>
                          <a:highlight>
                            <a:srgbClr val="E4EEF3"/>
                          </a:highlight>
                        </a:rPr>
                        <a:t>Các toán tử so sánh</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111451323"/>
                  </a:ext>
                </a:extLst>
              </a:tr>
              <a:tr h="0">
                <a:tc>
                  <a:txBody>
                    <a:bodyPr/>
                    <a:lstStyle/>
                    <a:p>
                      <a:r>
                        <a:rPr lang="en-VN">
                          <a:solidFill>
                            <a:srgbClr val="01435F"/>
                          </a:solidFill>
                          <a:effectLst/>
                          <a:highlight>
                            <a:srgbClr val="E4EEF3"/>
                          </a:highlight>
                        </a:rPr>
                        <a:t>4</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VN">
                          <a:solidFill>
                            <a:srgbClr val="01435F"/>
                          </a:solidFill>
                          <a:effectLst/>
                          <a:highlight>
                            <a:srgbClr val="E4EEF3"/>
                          </a:highlight>
                        </a:rPr>
                        <a:t>&lt;&gt; == !=</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a:solidFill>
                            <a:srgbClr val="01435F"/>
                          </a:solidFill>
                          <a:effectLst/>
                          <a:highlight>
                            <a:srgbClr val="E4EEF3"/>
                          </a:highlight>
                        </a:rPr>
                        <a:t>Các toán tử so sánh</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4008796034"/>
                  </a:ext>
                </a:extLst>
              </a:tr>
              <a:tr h="0">
                <a:tc>
                  <a:txBody>
                    <a:bodyPr/>
                    <a:lstStyle/>
                    <a:p>
                      <a:r>
                        <a:rPr lang="en-VN">
                          <a:solidFill>
                            <a:srgbClr val="01435F"/>
                          </a:solidFill>
                          <a:effectLst/>
                          <a:highlight>
                            <a:srgbClr val="E4EEF3"/>
                          </a:highlight>
                        </a:rPr>
                        <a:t>5</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VN">
                          <a:solidFill>
                            <a:srgbClr val="01435F"/>
                          </a:solidFill>
                          <a:effectLst/>
                          <a:highlight>
                            <a:srgbClr val="E4EEF3"/>
                          </a:highlight>
                        </a:rPr>
                        <a:t>= %= /=  -= += *=</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a:solidFill>
                            <a:srgbClr val="01435F"/>
                          </a:solidFill>
                          <a:effectLst/>
                          <a:highlight>
                            <a:srgbClr val="E4EEF3"/>
                          </a:highlight>
                        </a:rPr>
                        <a:t>Các toán tử gán</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3010845430"/>
                  </a:ext>
                </a:extLst>
              </a:tr>
              <a:tr h="0">
                <a:tc>
                  <a:txBody>
                    <a:bodyPr/>
                    <a:lstStyle/>
                    <a:p>
                      <a:r>
                        <a:rPr lang="en-VN">
                          <a:solidFill>
                            <a:srgbClr val="01435F"/>
                          </a:solidFill>
                          <a:effectLst/>
                          <a:highlight>
                            <a:srgbClr val="E4EEF3"/>
                          </a:highlight>
                        </a:rPr>
                        <a:t>6</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VN">
                          <a:solidFill>
                            <a:srgbClr val="01435F"/>
                          </a:solidFill>
                          <a:effectLst/>
                          <a:highlight>
                            <a:srgbClr val="E4EEF3"/>
                          </a:highlight>
                        </a:rPr>
                        <a:t>&amp;&amp; , ||</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a:solidFill>
                            <a:srgbClr val="01435F"/>
                          </a:solidFill>
                          <a:effectLst/>
                          <a:highlight>
                            <a:srgbClr val="E4EEF3"/>
                          </a:highlight>
                        </a:rPr>
                        <a:t>Các toán tử logic</a:t>
                      </a:r>
                    </a:p>
                  </a:txBody>
                  <a:tcPr marL="117872" marR="117872" marT="38100" marB="38100"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866300331"/>
                  </a:ext>
                </a:extLst>
              </a:tr>
            </a:tbl>
          </a:graphicData>
        </a:graphic>
      </p:graphicFrame>
    </p:spTree>
    <p:extLst>
      <p:ext uri="{BB962C8B-B14F-4D97-AF65-F5344CB8AC3E}">
        <p14:creationId xmlns:p14="http://schemas.microsoft.com/office/powerpoint/2010/main" val="212452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4"/>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
              <a:t>Tài liệu tham khảo</a:t>
            </a:r>
            <a:endParaRPr/>
          </a:p>
        </p:txBody>
      </p:sp>
      <p:sp>
        <p:nvSpPr>
          <p:cNvPr id="201" name="Google Shape;201;p34"/>
          <p:cNvSpPr txBox="1">
            <a:spLocks noGrp="1"/>
          </p:cNvSpPr>
          <p:nvPr>
            <p:ph type="body" idx="1"/>
          </p:nvPr>
        </p:nvSpPr>
        <p:spPr>
          <a:xfrm>
            <a:off x="292608" y="1335024"/>
            <a:ext cx="8419800" cy="2615400"/>
          </a:xfrm>
          <a:prstGeom prst="rect">
            <a:avLst/>
          </a:prstGeom>
        </p:spPr>
        <p:txBody>
          <a:bodyPr spcFirstLastPara="1" wrap="square" lIns="0" tIns="73150" rIns="0" bIns="0" anchor="t" anchorCtr="0">
            <a:noAutofit/>
          </a:bodyPr>
          <a:lstStyle/>
          <a:p>
            <a:pPr marL="457200" lvl="0" indent="-317500" algn="l" rtl="0">
              <a:lnSpc>
                <a:spcPct val="150000"/>
              </a:lnSpc>
              <a:spcBef>
                <a:spcPts val="0"/>
              </a:spcBef>
              <a:spcAft>
                <a:spcPts val="0"/>
              </a:spcAft>
              <a:buSzPts val="1400"/>
              <a:buChar char="●"/>
            </a:pPr>
            <a:r>
              <a:rPr lang="en" u="sng">
                <a:solidFill>
                  <a:schemeClr val="accent3"/>
                </a:solidFill>
                <a:hlinkClick r:id="rId3">
                  <a:extLst>
                    <a:ext uri="{A12FA001-AC4F-418D-AE19-62706E023703}">
                      <ahyp:hlinkClr xmlns:ahyp="http://schemas.microsoft.com/office/drawing/2018/hyperlinkcolor" val="tx"/>
                    </a:ext>
                  </a:extLst>
                </a:hlinkClick>
              </a:rPr>
              <a:t>kotlinlang.org</a:t>
            </a:r>
            <a:endParaRPr u="sng"/>
          </a:p>
          <a:p>
            <a:pPr marL="457200" lvl="0" indent="-317500" algn="l" rtl="0">
              <a:lnSpc>
                <a:spcPct val="150000"/>
              </a:lnSpc>
              <a:spcBef>
                <a:spcPts val="0"/>
              </a:spcBef>
              <a:spcAft>
                <a:spcPts val="0"/>
              </a:spcAft>
              <a:buSzPts val="1400"/>
              <a:buChar char="●"/>
            </a:pPr>
            <a:r>
              <a:rPr lang="en" u="sng">
                <a:solidFill>
                  <a:schemeClr val="accent3"/>
                </a:solidFill>
                <a:hlinkClick r:id="rId4">
                  <a:extLst>
                    <a:ext uri="{A12FA001-AC4F-418D-AE19-62706E023703}">
                      <ahyp:hlinkClr xmlns:ahyp="http://schemas.microsoft.com/office/drawing/2018/hyperlinkcolor" val="tx"/>
                    </a:ext>
                  </a:extLst>
                </a:hlinkClick>
              </a:rPr>
              <a:t>kotlinlang.org/docs</a:t>
            </a:r>
            <a:endParaRPr u="sng"/>
          </a:p>
          <a:p>
            <a:pPr marL="457200" lvl="0" indent="-317500" algn="l" rtl="0">
              <a:lnSpc>
                <a:spcPct val="150000"/>
              </a:lnSpc>
              <a:spcBef>
                <a:spcPts val="0"/>
              </a:spcBef>
              <a:spcAft>
                <a:spcPts val="0"/>
              </a:spcAft>
              <a:buSzPts val="1400"/>
              <a:buChar char="●"/>
            </a:pPr>
            <a:r>
              <a:rPr lang="en" u="sng">
                <a:solidFill>
                  <a:schemeClr val="accent3"/>
                </a:solidFill>
                <a:hlinkClick r:id="rId5">
                  <a:extLst>
                    <a:ext uri="{A12FA001-AC4F-418D-AE19-62706E023703}">
                      <ahyp:hlinkClr xmlns:ahyp="http://schemas.microsoft.com/office/drawing/2018/hyperlinkcolor" val="tx"/>
                    </a:ext>
                  </a:extLst>
                </a:hlinkClick>
              </a:rPr>
              <a:t>play.kotlinlang.org/byExample</a:t>
            </a:r>
            <a:endParaRPr u="sng"/>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5"/>
        <p:cNvGrpSpPr/>
        <p:nvPr/>
      </p:nvGrpSpPr>
      <p:grpSpPr>
        <a:xfrm>
          <a:off x="0" y="0"/>
          <a:ext cx="0" cy="0"/>
          <a:chOff x="0" y="0"/>
          <a:chExt cx="0" cy="0"/>
        </a:xfrm>
      </p:grpSpPr>
      <p:sp>
        <p:nvSpPr>
          <p:cNvPr id="206" name="Google Shape;206;p35"/>
          <p:cNvSpPr txBox="1"/>
          <p:nvPr/>
        </p:nvSpPr>
        <p:spPr>
          <a:xfrm>
            <a:off x="276225" y="285750"/>
            <a:ext cx="7153200" cy="19053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Clr>
                <a:schemeClr val="dk1"/>
              </a:buClr>
              <a:buSzPts val="1100"/>
              <a:buFont typeface="Arial"/>
              <a:buNone/>
            </a:pPr>
            <a:r>
              <a:rPr lang="en" sz="4800">
                <a:solidFill>
                  <a:schemeClr val="lt1"/>
                </a:solidFill>
                <a:latin typeface="Inter"/>
                <a:ea typeface="Inter"/>
                <a:cs typeface="Inter"/>
                <a:sym typeface="Inter"/>
              </a:rPr>
              <a:t>Thanks!</a:t>
            </a:r>
            <a:endParaRPr sz="4800">
              <a:solidFill>
                <a:schemeClr val="lt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
              <a:t>Kotlin là gì?</a:t>
            </a:r>
            <a:endParaRPr/>
          </a:p>
        </p:txBody>
      </p:sp>
      <p:sp>
        <p:nvSpPr>
          <p:cNvPr id="66" name="Google Shape;66;p13"/>
          <p:cNvSpPr txBox="1">
            <a:spLocks noGrp="1"/>
          </p:cNvSpPr>
          <p:nvPr>
            <p:ph type="body" idx="4294967295"/>
          </p:nvPr>
        </p:nvSpPr>
        <p:spPr>
          <a:xfrm>
            <a:off x="663582" y="1061332"/>
            <a:ext cx="7992145" cy="2844843"/>
          </a:xfrm>
          <a:prstGeom prst="rect">
            <a:avLst/>
          </a:prstGeom>
          <a:noFill/>
          <a:ln>
            <a:noFill/>
          </a:ln>
        </p:spPr>
        <p:txBody>
          <a:bodyPr spcFirstLastPara="1" wrap="square" lIns="91425" tIns="91425" rIns="91425" bIns="91425" anchor="t" anchorCtr="0">
            <a:noAutofit/>
          </a:bodyPr>
          <a:lstStyle/>
          <a:p>
            <a:pPr algn="just">
              <a:lnSpc>
                <a:spcPct val="200000"/>
              </a:lnSpc>
            </a:pPr>
            <a:r>
              <a:rPr lang="vi-VN" b="1" i="0">
                <a:solidFill>
                  <a:srgbClr val="1B1B1B"/>
                </a:solidFill>
                <a:effectLst/>
                <a:highlight>
                  <a:srgbClr val="FFFFFF"/>
                </a:highlight>
                <a:latin typeface="Open Sans" panose="020B0606030504020204" pitchFamily="34" charset="0"/>
              </a:rPr>
              <a:t>Kotlin</a:t>
            </a:r>
            <a:r>
              <a:rPr lang="vi-VN" b="0" i="0">
                <a:solidFill>
                  <a:srgbClr val="1B1B1B"/>
                </a:solidFill>
                <a:effectLst/>
                <a:highlight>
                  <a:srgbClr val="FFFFFF"/>
                </a:highlight>
                <a:latin typeface="Open Sans" panose="020B0606030504020204" pitchFamily="34" charset="0"/>
              </a:rPr>
              <a:t> là ngôn ngữ lập trình được phát triển bởi JetBrains. Nó xuất hiện lần đầu năm 2011 khi JetBrains công bố dự án của họ mạng tên "Kotlin". Đây là một ngôn ngữ mã nguồn mở</a:t>
            </a:r>
          </a:p>
          <a:p>
            <a:pPr algn="just">
              <a:lnSpc>
                <a:spcPct val="200000"/>
              </a:lnSpc>
            </a:pPr>
            <a:r>
              <a:rPr lang="vi-VN" b="0" i="0">
                <a:solidFill>
                  <a:srgbClr val="1B1B1B"/>
                </a:solidFill>
                <a:effectLst/>
                <a:highlight>
                  <a:srgbClr val="FFFFFF"/>
                </a:highlight>
                <a:latin typeface="Open Sans" panose="020B0606030504020204" pitchFamily="34" charset="0"/>
              </a:rPr>
              <a:t>Về cơ bản, cũng như Java, C hay C++ , Kotlin cũng là "</a:t>
            </a:r>
            <a:r>
              <a:rPr lang="vi-VN" b="1" i="1">
                <a:solidFill>
                  <a:srgbClr val="1B1B1B"/>
                </a:solidFill>
                <a:effectLst/>
                <a:highlight>
                  <a:srgbClr val="FFFFFF"/>
                </a:highlight>
                <a:latin typeface="Open Sans" panose="020B0606030504020204" pitchFamily="34" charset="0"/>
              </a:rPr>
              <a:t>ngôn ngữ lập trình kiểu tĩnh</a:t>
            </a:r>
            <a:r>
              <a:rPr lang="vi-VN" b="0" i="0">
                <a:solidFill>
                  <a:srgbClr val="1B1B1B"/>
                </a:solidFill>
                <a:effectLst/>
                <a:highlight>
                  <a:srgbClr val="FFFFFF"/>
                </a:highlight>
                <a:latin typeface="Open Sans" panose="020B0606030504020204" pitchFamily="34" charset="0"/>
              </a:rPr>
              <a:t>". Nghĩa là các biến không cần phải định nghĩa trươc khi sử dụng. Kiểu tĩnh thực hiện việc kê khai nghiêm ngặt hoặc khởi tạo các biến trước khi chúng được sử dụng</a:t>
            </a:r>
          </a:p>
        </p:txBody>
      </p:sp>
    </p:spTree>
    <p:extLst>
      <p:ext uri="{BB962C8B-B14F-4D97-AF65-F5344CB8AC3E}">
        <p14:creationId xmlns:p14="http://schemas.microsoft.com/office/powerpoint/2010/main" val="2250845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
              <a:t>Tại sao lại là Kotlin?</a:t>
            </a:r>
            <a:endParaRPr/>
          </a:p>
        </p:txBody>
      </p:sp>
      <p:pic>
        <p:nvPicPr>
          <p:cNvPr id="65" name="Google Shape;65;p13" descr="Hop3umQfyk6racARiD1-oosndlD6MNHy3l-CcgIxlFKK-8axoboWVvisE8uLIIZ2pPbf7Q5lII70LMRnVp3XrC0sxaNDmScqffEqkrpca_JLrJAuLI7_iecIUeREEQHvifMQ.png"/>
          <p:cNvPicPr preferRelativeResize="0"/>
          <p:nvPr/>
        </p:nvPicPr>
        <p:blipFill rotWithShape="1">
          <a:blip r:embed="rId3">
            <a:alphaModFix/>
          </a:blip>
          <a:srcRect/>
          <a:stretch/>
        </p:blipFill>
        <p:spPr>
          <a:xfrm>
            <a:off x="1217622" y="1336072"/>
            <a:ext cx="5120644" cy="2822753"/>
          </a:xfrm>
          <a:prstGeom prst="rect">
            <a:avLst/>
          </a:prstGeom>
          <a:noFill/>
          <a:ln>
            <a:noFill/>
          </a:ln>
        </p:spPr>
      </p:pic>
      <p:sp>
        <p:nvSpPr>
          <p:cNvPr id="66" name="Google Shape;66;p13"/>
          <p:cNvSpPr txBox="1">
            <a:spLocks noGrp="1"/>
          </p:cNvSpPr>
          <p:nvPr>
            <p:ph type="body" idx="4294967295"/>
          </p:nvPr>
        </p:nvSpPr>
        <p:spPr>
          <a:xfrm>
            <a:off x="2092888" y="4275050"/>
            <a:ext cx="5141100" cy="368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800"/>
              <a:buNone/>
            </a:pPr>
            <a:r>
              <a:rPr lang="vi-VN" sz="1400"/>
              <a:t>Kotlin được đặt theo tên một hòn đảo ở Vịnh Phần Lan.</a:t>
            </a:r>
            <a:endParaRPr sz="1400"/>
          </a:p>
        </p:txBody>
      </p:sp>
      <p:pic>
        <p:nvPicPr>
          <p:cNvPr id="67" name="Google Shape;67;p13" descr="ZNIZAL6eJIQDMxsA5WDCMSK8jf-gKapM6zyqwYYzvCgGrSEOqxagXep2tX2Fyg21GUBeRs5xszccRfmGkhHo4KxC6d_YAUfV0p6tUsD7c2cPAupl9if__J2FZMFnM2gr8UTr.png"/>
          <p:cNvPicPr preferRelativeResize="0"/>
          <p:nvPr/>
        </p:nvPicPr>
        <p:blipFill rotWithShape="1">
          <a:blip r:embed="rId4">
            <a:alphaModFix/>
          </a:blip>
          <a:srcRect l="17855" r="36940"/>
          <a:stretch/>
        </p:blipFill>
        <p:spPr>
          <a:xfrm>
            <a:off x="6108084" y="1095050"/>
            <a:ext cx="1818291" cy="268143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
              <a:t>Ưu điểm Kotlin</a:t>
            </a:r>
            <a:endParaRPr/>
          </a:p>
        </p:txBody>
      </p:sp>
      <p:sp>
        <p:nvSpPr>
          <p:cNvPr id="66" name="Google Shape;66;p13"/>
          <p:cNvSpPr txBox="1">
            <a:spLocks noGrp="1"/>
          </p:cNvSpPr>
          <p:nvPr>
            <p:ph type="body" idx="4294967295"/>
          </p:nvPr>
        </p:nvSpPr>
        <p:spPr>
          <a:xfrm>
            <a:off x="663582" y="1061332"/>
            <a:ext cx="7992145" cy="3685766"/>
          </a:xfrm>
          <a:prstGeom prst="rect">
            <a:avLst/>
          </a:prstGeom>
          <a:noFill/>
          <a:ln>
            <a:noFill/>
          </a:ln>
        </p:spPr>
        <p:txBody>
          <a:bodyPr spcFirstLastPara="1" wrap="square" lIns="91425" tIns="91425" rIns="91425" bIns="91425" anchor="t" anchorCtr="0">
            <a:noAutofit/>
          </a:bodyPr>
          <a:lstStyle/>
          <a:p>
            <a:pPr algn="just">
              <a:lnSpc>
                <a:spcPct val="200000"/>
              </a:lnSpc>
            </a:pPr>
            <a:r>
              <a:rPr lang="vi-VN" i="0">
                <a:solidFill>
                  <a:srgbClr val="1B1B1B"/>
                </a:solidFill>
                <a:effectLst/>
                <a:highlight>
                  <a:srgbClr val="FFFFFF"/>
                </a:highlight>
                <a:latin typeface="Open Sans" panose="020B0606030504020204" pitchFamily="34" charset="0"/>
              </a:rPr>
              <a:t>Kotlin biên dịch thành JVM bytecode hoặc JavaScript - Giống như Java, Bytecode cũng là format biên dịch cho Kotlin. Bytecode nghĩa là một khi đã biên dịch, các đoạn code sẽ chạy thông qua một máy ảo thay vì một bộ xử lý. Bằng cách này, code có thể chạy trên bất kỳ nền tảng nào, khi nó được biên dịch và chạy thông qua máy ảo. Khi Kotlin được chuyển đổi thành bytecode, nó có thể truyền được qua mạng và thực hiện bởi JVM</a:t>
            </a:r>
            <a:endParaRPr lang="vi-VN">
              <a:solidFill>
                <a:srgbClr val="1B1B1B"/>
              </a:solidFill>
              <a:highlight>
                <a:srgbClr val="FFFFFF"/>
              </a:highlight>
              <a:latin typeface="Open Sans" panose="020B0606030504020204" pitchFamily="34" charset="0"/>
            </a:endParaRPr>
          </a:p>
          <a:p>
            <a:pPr algn="just">
              <a:lnSpc>
                <a:spcPct val="200000"/>
              </a:lnSpc>
            </a:pPr>
            <a:r>
              <a:rPr lang="vi-VN" i="0">
                <a:solidFill>
                  <a:srgbClr val="1B1B1B"/>
                </a:solidFill>
                <a:effectLst/>
                <a:highlight>
                  <a:srgbClr val="FFFFFF"/>
                </a:highlight>
                <a:latin typeface="Open Sans" panose="020B0606030504020204" pitchFamily="34" charset="0"/>
              </a:rPr>
              <a:t>Kotlin có thể sử dụng tất cả các nền tảng và thư viện Java hiện có - Bất kể là nền tảng cao cấp dựa trên xử lý annotation. Điều quan trọng là Kotlin dễ dàng tích hợp với Maven, Gradle hay các hệ thống build khác.</a:t>
            </a:r>
          </a:p>
        </p:txBody>
      </p:sp>
    </p:spTree>
    <p:extLst>
      <p:ext uri="{BB962C8B-B14F-4D97-AF65-F5344CB8AC3E}">
        <p14:creationId xmlns:p14="http://schemas.microsoft.com/office/powerpoint/2010/main" val="1492647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
              <a:t>Ưu điểm Kotlin</a:t>
            </a:r>
            <a:endParaRPr/>
          </a:p>
        </p:txBody>
      </p:sp>
      <p:sp>
        <p:nvSpPr>
          <p:cNvPr id="66" name="Google Shape;66;p13"/>
          <p:cNvSpPr txBox="1">
            <a:spLocks noGrp="1"/>
          </p:cNvSpPr>
          <p:nvPr>
            <p:ph type="body" idx="4294967295"/>
          </p:nvPr>
        </p:nvSpPr>
        <p:spPr>
          <a:xfrm>
            <a:off x="663582" y="1061332"/>
            <a:ext cx="7992145" cy="3685766"/>
          </a:xfrm>
          <a:prstGeom prst="rect">
            <a:avLst/>
          </a:prstGeom>
          <a:noFill/>
          <a:ln>
            <a:noFill/>
          </a:ln>
        </p:spPr>
        <p:txBody>
          <a:bodyPr spcFirstLastPara="1" wrap="square" lIns="91425" tIns="91425" rIns="91425" bIns="91425" anchor="t" anchorCtr="0">
            <a:noAutofit/>
          </a:bodyPr>
          <a:lstStyle/>
          <a:p>
            <a:pPr algn="just">
              <a:lnSpc>
                <a:spcPct val="200000"/>
              </a:lnSpc>
            </a:pPr>
            <a:r>
              <a:rPr lang="vi-VN" i="0">
                <a:solidFill>
                  <a:srgbClr val="1B1B1B"/>
                </a:solidFill>
                <a:effectLst/>
                <a:highlight>
                  <a:srgbClr val="FFFFFF"/>
                </a:highlight>
                <a:latin typeface="Open Sans" panose="020B0606030504020204" pitchFamily="34" charset="0"/>
              </a:rPr>
              <a:t>Kotlin dễ học và dễ tiếp cận. Có thể học dễ dàng bằng những ví dụ tham khảo đơn giản. Cú pháp đơn giản và trực quan. Kotlin khá giống Scala nhưng dễ hiểu hơn</a:t>
            </a:r>
          </a:p>
          <a:p>
            <a:pPr algn="just">
              <a:lnSpc>
                <a:spcPct val="200000"/>
              </a:lnSpc>
            </a:pPr>
            <a:r>
              <a:rPr lang="vi-VN" i="0">
                <a:solidFill>
                  <a:srgbClr val="1B1B1B"/>
                </a:solidFill>
                <a:effectLst/>
                <a:highlight>
                  <a:srgbClr val="FFFFFF"/>
                </a:highlight>
                <a:latin typeface="Open Sans" panose="020B0606030504020204" pitchFamily="34" charset="0"/>
              </a:rPr>
              <a:t>Kotlin là mã nguồn mở nên không tốn kém gì để có thể sử dụng</a:t>
            </a:r>
          </a:p>
          <a:p>
            <a:pPr algn="just">
              <a:lnSpc>
                <a:spcPct val="200000"/>
              </a:lnSpc>
            </a:pPr>
            <a:r>
              <a:rPr lang="vi-VN" i="0">
                <a:solidFill>
                  <a:srgbClr val="1B1B1B"/>
                </a:solidFill>
                <a:effectLst/>
                <a:highlight>
                  <a:srgbClr val="FFFFFF"/>
                </a:highlight>
                <a:latin typeface="Open Sans" panose="020B0606030504020204" pitchFamily="34" charset="0"/>
              </a:rPr>
              <a:t>Chuyển đổi tự động Java thành Kotlin - JetBrains tích hợp chức năng mới vào IntelliJ để chuyển đổi Java thành Kotlin và điều này tiết kiệm một lượng thời gian rất lớn.</a:t>
            </a:r>
          </a:p>
        </p:txBody>
      </p:sp>
    </p:spTree>
    <p:extLst>
      <p:ext uri="{BB962C8B-B14F-4D97-AF65-F5344CB8AC3E}">
        <p14:creationId xmlns:p14="http://schemas.microsoft.com/office/powerpoint/2010/main" val="2583455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
              <a:t>Ưu điểm Kotlin</a:t>
            </a:r>
            <a:endParaRPr/>
          </a:p>
        </p:txBody>
      </p:sp>
      <p:sp>
        <p:nvSpPr>
          <p:cNvPr id="66" name="Google Shape;66;p13"/>
          <p:cNvSpPr txBox="1">
            <a:spLocks noGrp="1"/>
          </p:cNvSpPr>
          <p:nvPr>
            <p:ph type="body" idx="4294967295"/>
          </p:nvPr>
        </p:nvSpPr>
        <p:spPr>
          <a:xfrm>
            <a:off x="663582" y="1061332"/>
            <a:ext cx="7992145" cy="3685766"/>
          </a:xfrm>
          <a:prstGeom prst="rect">
            <a:avLst/>
          </a:prstGeom>
          <a:noFill/>
          <a:ln>
            <a:noFill/>
          </a:ln>
        </p:spPr>
        <p:txBody>
          <a:bodyPr spcFirstLastPara="1" wrap="square" lIns="91425" tIns="91425" rIns="91425" bIns="91425" anchor="t" anchorCtr="0">
            <a:noAutofit/>
          </a:bodyPr>
          <a:lstStyle/>
          <a:p>
            <a:pPr algn="just">
              <a:lnSpc>
                <a:spcPct val="200000"/>
              </a:lnSpc>
            </a:pPr>
            <a:r>
              <a:rPr lang="vi-VN" i="0">
                <a:solidFill>
                  <a:srgbClr val="1B1B1B"/>
                </a:solidFill>
                <a:effectLst/>
                <a:highlight>
                  <a:srgbClr val="FFFFFF"/>
                </a:highlight>
                <a:latin typeface="Open Sans" panose="020B0606030504020204" pitchFamily="34" charset="0"/>
              </a:rPr>
              <a:t>Null-safety của Kotlin: giúp chúng ta thoát khỏi NullPointerExceptions. Giúp chúng ta tránh những exeption kiểu con trỏ null. Trong Kotlin, hệ thống sẽ từ chối biên dịch đoạn code đang gán hay trả về giá trị null</a:t>
            </a:r>
          </a:p>
          <a:p>
            <a:pPr algn="just">
              <a:lnSpc>
                <a:spcPct val="200000"/>
              </a:lnSpc>
            </a:pPr>
            <a:r>
              <a:rPr lang="vi-VN" i="0">
                <a:solidFill>
                  <a:srgbClr val="1B1B1B"/>
                </a:solidFill>
                <a:effectLst/>
                <a:highlight>
                  <a:srgbClr val="FFFFFF"/>
                </a:highlight>
                <a:latin typeface="Open Sans" panose="020B0606030504020204" pitchFamily="34" charset="0"/>
              </a:rPr>
              <a:t>Review code không còn là vấn đề - Kotlin tập trung nhiều hơn vào việc cú pháp dễ hiểu, dễ đọc để review</a:t>
            </a:r>
          </a:p>
        </p:txBody>
      </p:sp>
    </p:spTree>
    <p:extLst>
      <p:ext uri="{BB962C8B-B14F-4D97-AF65-F5344CB8AC3E}">
        <p14:creationId xmlns:p14="http://schemas.microsoft.com/office/powerpoint/2010/main" val="932641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292608" y="292608"/>
            <a:ext cx="8503800" cy="4572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SzPts val="2800"/>
              <a:buNone/>
            </a:pPr>
            <a:r>
              <a:rPr lang="en"/>
              <a:t>Hello, world!</a:t>
            </a:r>
            <a:endParaRPr/>
          </a:p>
        </p:txBody>
      </p:sp>
      <p:sp>
        <p:nvSpPr>
          <p:cNvPr id="73" name="Google Shape;73;p14"/>
          <p:cNvSpPr txBox="1">
            <a:spLocks noGrp="1"/>
          </p:cNvSpPr>
          <p:nvPr>
            <p:ph type="body" idx="1"/>
          </p:nvPr>
        </p:nvSpPr>
        <p:spPr>
          <a:xfrm>
            <a:off x="292608" y="1335024"/>
            <a:ext cx="8328900" cy="2377500"/>
          </a:xfrm>
          <a:prstGeom prst="rect">
            <a:avLst/>
          </a:prstGeom>
        </p:spPr>
        <p:txBody>
          <a:bodyPr spcFirstLastPara="1" wrap="square" lIns="0" tIns="7315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100">
                <a:solidFill>
                  <a:srgbClr val="3F51B5"/>
                </a:solidFill>
              </a:rPr>
              <a:t>fun</a:t>
            </a:r>
            <a:r>
              <a:rPr lang="en" sz="1100">
                <a:solidFill>
                  <a:srgbClr val="37474F"/>
                </a:solidFill>
              </a:rPr>
              <a:t> main(args: Array&lt;String&gt;) {</a:t>
            </a:r>
            <a:endParaRPr sz="1100">
              <a:solidFill>
                <a:srgbClr val="37474F"/>
              </a:solidFill>
            </a:endParaRPr>
          </a:p>
          <a:p>
            <a:pPr marL="0" lvl="0" indent="457200" algn="l" rtl="0">
              <a:lnSpc>
                <a:spcPct val="115000"/>
              </a:lnSpc>
              <a:spcBef>
                <a:spcPts val="600"/>
              </a:spcBef>
              <a:spcAft>
                <a:spcPts val="0"/>
              </a:spcAft>
              <a:buClr>
                <a:schemeClr val="dk1"/>
              </a:buClr>
              <a:buSzPts val="1100"/>
              <a:buFont typeface="Arial"/>
              <a:buNone/>
            </a:pPr>
            <a:r>
              <a:rPr lang="en" sz="1100">
                <a:solidFill>
                  <a:srgbClr val="37474F"/>
                </a:solidFill>
              </a:rPr>
              <a:t>println(</a:t>
            </a:r>
            <a:r>
              <a:rPr lang="en" sz="1100">
                <a:solidFill>
                  <a:srgbClr val="388E3C"/>
                </a:solidFill>
              </a:rPr>
              <a:t>"Hello, world!"</a:t>
            </a:r>
            <a:r>
              <a:rPr lang="en" sz="1100">
                <a:solidFill>
                  <a:srgbClr val="37474F"/>
                </a:solidFill>
              </a:rPr>
              <a:t>)</a:t>
            </a:r>
            <a:endParaRPr sz="1100">
              <a:solidFill>
                <a:srgbClr val="37474F"/>
              </a:solidFill>
            </a:endParaRPr>
          </a:p>
          <a:p>
            <a:pPr marL="0" lvl="0" indent="0" algn="l" rtl="0">
              <a:lnSpc>
                <a:spcPct val="115000"/>
              </a:lnSpc>
              <a:spcBef>
                <a:spcPts val="600"/>
              </a:spcBef>
              <a:spcAft>
                <a:spcPts val="0"/>
              </a:spcAft>
              <a:buClr>
                <a:schemeClr val="dk1"/>
              </a:buClr>
              <a:buSzPts val="1100"/>
              <a:buFont typeface="Arial"/>
              <a:buNone/>
            </a:pPr>
            <a:r>
              <a:rPr lang="en" sz="1100">
                <a:solidFill>
                  <a:srgbClr val="37474F"/>
                </a:solidFill>
              </a:rPr>
              <a:t>}</a:t>
            </a:r>
            <a:endParaRPr sz="1100">
              <a:solidFill>
                <a:srgbClr val="37474F"/>
              </a:solidFill>
            </a:endParaRPr>
          </a:p>
          <a:p>
            <a:pPr marL="0" lvl="0" indent="0" algn="l" rtl="0">
              <a:lnSpc>
                <a:spcPct val="115000"/>
              </a:lnSpc>
              <a:spcBef>
                <a:spcPts val="600"/>
              </a:spcBef>
              <a:spcAft>
                <a:spcPts val="0"/>
              </a:spcAft>
              <a:buClr>
                <a:schemeClr val="dk1"/>
              </a:buClr>
              <a:buSzPts val="1100"/>
              <a:buFont typeface="Arial"/>
              <a:buNone/>
            </a:pPr>
            <a:endParaRPr sz="1100">
              <a:solidFill>
                <a:srgbClr val="37474F"/>
              </a:solidFill>
            </a:endParaRPr>
          </a:p>
          <a:p>
            <a:pPr marL="0" lvl="0" indent="0" algn="l" rtl="0">
              <a:lnSpc>
                <a:spcPct val="115000"/>
              </a:lnSpc>
              <a:spcBef>
                <a:spcPts val="600"/>
              </a:spcBef>
              <a:spcAft>
                <a:spcPts val="0"/>
              </a:spcAft>
              <a:buClr>
                <a:schemeClr val="dk1"/>
              </a:buClr>
              <a:buSzPts val="1100"/>
              <a:buFont typeface="Arial"/>
              <a:buNone/>
            </a:pPr>
            <a:r>
              <a:rPr lang="en" sz="1100">
                <a:solidFill>
                  <a:srgbClr val="3F51B5"/>
                </a:solidFill>
              </a:rPr>
              <a:t>fun</a:t>
            </a:r>
            <a:r>
              <a:rPr lang="en" sz="1100">
                <a:solidFill>
                  <a:srgbClr val="37474F"/>
                </a:solidFill>
              </a:rPr>
              <a:t> main() {</a:t>
            </a:r>
            <a:endParaRPr sz="1100">
              <a:solidFill>
                <a:srgbClr val="37474F"/>
              </a:solidFill>
            </a:endParaRPr>
          </a:p>
          <a:p>
            <a:pPr marL="0" lvl="0" indent="457200" algn="l" rtl="0">
              <a:lnSpc>
                <a:spcPct val="115000"/>
              </a:lnSpc>
              <a:spcBef>
                <a:spcPts val="600"/>
              </a:spcBef>
              <a:spcAft>
                <a:spcPts val="0"/>
              </a:spcAft>
              <a:buClr>
                <a:schemeClr val="dk1"/>
              </a:buClr>
              <a:buSzPts val="1100"/>
              <a:buFont typeface="Arial"/>
              <a:buNone/>
            </a:pPr>
            <a:r>
              <a:rPr lang="en" sz="1100">
                <a:solidFill>
                  <a:srgbClr val="37474F"/>
                </a:solidFill>
              </a:rPr>
              <a:t>println(</a:t>
            </a:r>
            <a:r>
              <a:rPr lang="en" sz="1100">
                <a:solidFill>
                  <a:srgbClr val="388E3C"/>
                </a:solidFill>
              </a:rPr>
              <a:t>"Hello, world!"</a:t>
            </a:r>
            <a:r>
              <a:rPr lang="en" sz="1100">
                <a:solidFill>
                  <a:srgbClr val="37474F"/>
                </a:solidFill>
              </a:rPr>
              <a:t>)</a:t>
            </a:r>
            <a:endParaRPr sz="1100">
              <a:solidFill>
                <a:srgbClr val="37474F"/>
              </a:solidFill>
            </a:endParaRPr>
          </a:p>
          <a:p>
            <a:pPr marL="0" lvl="0" indent="0" algn="l" rtl="0">
              <a:lnSpc>
                <a:spcPct val="115000"/>
              </a:lnSpc>
              <a:spcBef>
                <a:spcPts val="600"/>
              </a:spcBef>
              <a:spcAft>
                <a:spcPts val="0"/>
              </a:spcAft>
              <a:buClr>
                <a:schemeClr val="dk1"/>
              </a:buClr>
              <a:buSzPts val="1100"/>
              <a:buFont typeface="Arial"/>
              <a:buNone/>
            </a:pPr>
            <a:r>
              <a:rPr lang="en" sz="1100">
                <a:solidFill>
                  <a:srgbClr val="37474F"/>
                </a:solidFill>
              </a:rPr>
              <a:t>}</a:t>
            </a:r>
            <a:endParaRPr sz="1100">
              <a:solidFill>
                <a:srgbClr val="37474F"/>
              </a:solidFill>
            </a:endParaRPr>
          </a:p>
          <a:p>
            <a:pPr marL="0" lvl="0" indent="0" algn="l" rtl="0">
              <a:lnSpc>
                <a:spcPct val="115000"/>
              </a:lnSpc>
              <a:spcBef>
                <a:spcPts val="600"/>
              </a:spcBef>
              <a:spcAft>
                <a:spcPts val="0"/>
              </a:spcAft>
              <a:buClr>
                <a:schemeClr val="dk1"/>
              </a:buClr>
              <a:buSzPts val="1100"/>
              <a:buFont typeface="Arial"/>
              <a:buNone/>
            </a:pPr>
            <a:endParaRPr sz="1100">
              <a:solidFill>
                <a:srgbClr val="37474F"/>
              </a:solidFill>
            </a:endParaRPr>
          </a:p>
          <a:p>
            <a:pPr marL="0" lvl="0" indent="0" algn="l" rtl="0">
              <a:lnSpc>
                <a:spcPct val="115000"/>
              </a:lnSpc>
              <a:spcBef>
                <a:spcPts val="600"/>
              </a:spcBef>
              <a:spcAft>
                <a:spcPts val="0"/>
              </a:spcAft>
              <a:buNone/>
            </a:pPr>
            <a:r>
              <a:rPr lang="en" sz="1100">
                <a:solidFill>
                  <a:srgbClr val="3F51B5"/>
                </a:solidFill>
              </a:rPr>
              <a:t>fun</a:t>
            </a:r>
            <a:r>
              <a:rPr lang="en" sz="1100">
                <a:solidFill>
                  <a:srgbClr val="37474F"/>
                </a:solidFill>
              </a:rPr>
              <a:t> main() = println(</a:t>
            </a:r>
            <a:r>
              <a:rPr lang="en" sz="1100">
                <a:solidFill>
                  <a:srgbClr val="388E3C"/>
                </a:solidFill>
              </a:rPr>
              <a:t>"Hello, world!"</a:t>
            </a:r>
            <a:r>
              <a:rPr lang="en" sz="1100">
                <a:solidFill>
                  <a:srgbClr val="37474F"/>
                </a:solidFill>
              </a:rPr>
              <a:t>)</a:t>
            </a:r>
            <a:endParaRPr sz="1100">
              <a:solidFill>
                <a:srgbClr val="37474F"/>
              </a:solidFill>
            </a:endParaRPr>
          </a:p>
          <a:p>
            <a:pPr marL="0" lvl="0" indent="0" algn="l" rtl="0">
              <a:lnSpc>
                <a:spcPct val="115000"/>
              </a:lnSpc>
              <a:spcBef>
                <a:spcPts val="600"/>
              </a:spcBef>
              <a:spcAft>
                <a:spcPts val="0"/>
              </a:spcAft>
              <a:buNone/>
            </a:pPr>
            <a:endParaRPr sz="1100">
              <a:solidFill>
                <a:srgbClr val="37474F"/>
              </a:solidFill>
            </a:endParaRPr>
          </a:p>
          <a:p>
            <a:pPr marL="0" lvl="0" indent="0" algn="l" rtl="0">
              <a:lnSpc>
                <a:spcPct val="100000"/>
              </a:lnSpc>
              <a:spcBef>
                <a:spcPts val="600"/>
              </a:spcBef>
              <a:spcAft>
                <a:spcPts val="0"/>
              </a:spcAft>
              <a:buNone/>
            </a:pPr>
            <a:r>
              <a:rPr lang="en" b="1">
                <a:solidFill>
                  <a:schemeClr val="accent3"/>
                </a:solidFill>
                <a:highlight>
                  <a:schemeClr val="lt1"/>
                </a:highlight>
                <a:latin typeface="Open Sans"/>
                <a:ea typeface="Open Sans"/>
                <a:cs typeface="Open Sans"/>
                <a:sym typeface="Open Sans"/>
              </a:rPr>
              <a:t>Dấu “;” ở đâu rồi???</a:t>
            </a:r>
            <a:endParaRPr b="1">
              <a:solidFill>
                <a:schemeClr val="accent3"/>
              </a:solidFill>
              <a:highlight>
                <a:schemeClr val="lt1"/>
              </a:highlight>
              <a:latin typeface="Open Sans"/>
              <a:ea typeface="Open Sans"/>
              <a:cs typeface="Open Sans"/>
              <a:sym typeface="Open Sans"/>
            </a:endParaRPr>
          </a:p>
          <a:p>
            <a:pPr marL="0" lvl="0" indent="0" algn="l" rtl="0">
              <a:lnSpc>
                <a:spcPct val="115000"/>
              </a:lnSpc>
              <a:spcBef>
                <a:spcPts val="0"/>
              </a:spcBef>
              <a:spcAft>
                <a:spcPts val="600"/>
              </a:spcAft>
              <a:buNone/>
            </a:pPr>
            <a:endParaRPr sz="1100"/>
          </a:p>
        </p:txBody>
      </p:sp>
    </p:spTree>
  </p:cSld>
  <p:clrMapOvr>
    <a:masterClrMapping/>
  </p:clrMapOvr>
</p:sld>
</file>

<file path=ppt/theme/theme1.xml><?xml version="1.0" encoding="utf-8"?>
<a:theme xmlns:a="http://schemas.openxmlformats.org/drawingml/2006/main" name="Standard White Theme">
  <a:themeElements>
    <a:clrScheme name="Simple Light">
      <a:dk1>
        <a:srgbClr val="000000"/>
      </a:dk1>
      <a:lt1>
        <a:srgbClr val="FFFFFF"/>
      </a:lt1>
      <a:dk2>
        <a:srgbClr val="27282C"/>
      </a:dk2>
      <a:lt2>
        <a:srgbClr val="000000"/>
      </a:lt2>
      <a:accent1>
        <a:srgbClr val="28B8A0"/>
      </a:accent1>
      <a:accent2>
        <a:srgbClr val="FC801D"/>
      </a:accent2>
      <a:accent3>
        <a:srgbClr val="FF318C"/>
      </a:accent3>
      <a:accent4>
        <a:srgbClr val="6B57FF"/>
      </a:accent4>
      <a:accent5>
        <a:srgbClr val="087CFA"/>
      </a:accent5>
      <a:accent6>
        <a:srgbClr val="000000"/>
      </a:accent6>
      <a:hlink>
        <a:srgbClr val="FF31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TotalTime>
  <Words>3323</Words>
  <Application>Microsoft Macintosh PowerPoint</Application>
  <PresentationFormat>On-screen Show (16:9)</PresentationFormat>
  <Paragraphs>316</Paragraphs>
  <Slides>35</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Inter</vt:lpstr>
      <vt:lpstr>JetBrains Mono</vt:lpstr>
      <vt:lpstr>Raleway</vt:lpstr>
      <vt:lpstr>Monaco</vt:lpstr>
      <vt:lpstr>Arial</vt:lpstr>
      <vt:lpstr>Open Sans</vt:lpstr>
      <vt:lpstr>BevanRegular</vt:lpstr>
      <vt:lpstr>Standard White Theme</vt:lpstr>
      <vt:lpstr>PowerPoint Presentation</vt:lpstr>
      <vt:lpstr>Nội dung</vt:lpstr>
      <vt:lpstr>Logo</vt:lpstr>
      <vt:lpstr>Kotlin là gì?</vt:lpstr>
      <vt:lpstr>Tại sao lại là Kotlin?</vt:lpstr>
      <vt:lpstr>Ưu điểm Kotlin</vt:lpstr>
      <vt:lpstr>Ưu điểm Kotlin</vt:lpstr>
      <vt:lpstr>Ưu điểm Kotlin</vt:lpstr>
      <vt:lpstr>Hello, world!</vt:lpstr>
      <vt:lpstr>Cú pháp cơ bản</vt:lpstr>
      <vt:lpstr>Biến</vt:lpstr>
      <vt:lpstr>Biến</vt:lpstr>
      <vt:lpstr>Kiểu dữ liệu</vt:lpstr>
      <vt:lpstr>Kiểu dữ liệu</vt:lpstr>
      <vt:lpstr>Kiểu dữ liệu</vt:lpstr>
      <vt:lpstr>Kiểu dữ liệu</vt:lpstr>
      <vt:lpstr>Kiểu dữ liệu</vt:lpstr>
      <vt:lpstr>Kiểu dữ liệu</vt:lpstr>
      <vt:lpstr>Hàm</vt:lpstr>
      <vt:lpstr>Toán tử một ngôi</vt:lpstr>
      <vt:lpstr>Toán tử số học</vt:lpstr>
      <vt:lpstr>Toán tử số học</vt:lpstr>
      <vt:lpstr>Toán tử gán</vt:lpstr>
      <vt:lpstr>Toán tử gán</vt:lpstr>
      <vt:lpstr>Toán tử so sánh</vt:lpstr>
      <vt:lpstr>Toán tử so sánh</vt:lpstr>
      <vt:lpstr>Toán tử logic</vt:lpstr>
      <vt:lpstr>Toán tử logic</vt:lpstr>
      <vt:lpstr>Toán tử logic</vt:lpstr>
      <vt:lpstr>Toán tử tăng dần/giảm dần</vt:lpstr>
      <vt:lpstr>Toán tử tăng dần/giảm dần</vt:lpstr>
      <vt:lpstr>Toán tử tăng dần/giảm dần</vt:lpstr>
      <vt:lpstr>Độ ưu tiên toán tử</vt:lpstr>
      <vt:lpstr>Tài liệu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Dinh Nguyen</cp:lastModifiedBy>
  <cp:revision>10</cp:revision>
  <dcterms:modified xsi:type="dcterms:W3CDTF">2024-04-07T17:36:15Z</dcterms:modified>
</cp:coreProperties>
</file>